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87" r:id="rId2"/>
    <p:sldId id="386" r:id="rId3"/>
    <p:sldId id="380" r:id="rId4"/>
    <p:sldId id="296" r:id="rId5"/>
    <p:sldId id="352" r:id="rId6"/>
    <p:sldId id="354" r:id="rId7"/>
    <p:sldId id="378" r:id="rId8"/>
    <p:sldId id="492" r:id="rId9"/>
    <p:sldId id="494" r:id="rId10"/>
    <p:sldId id="495" r:id="rId11"/>
    <p:sldId id="493" r:id="rId12"/>
    <p:sldId id="490" r:id="rId13"/>
    <p:sldId id="586" r:id="rId14"/>
    <p:sldId id="584" r:id="rId15"/>
    <p:sldId id="589" r:id="rId16"/>
    <p:sldId id="622" r:id="rId17"/>
    <p:sldId id="555" r:id="rId18"/>
    <p:sldId id="701" r:id="rId19"/>
    <p:sldId id="599" r:id="rId20"/>
    <p:sldId id="591" r:id="rId21"/>
    <p:sldId id="592" r:id="rId22"/>
    <p:sldId id="593" r:id="rId23"/>
    <p:sldId id="594" r:id="rId24"/>
    <p:sldId id="595" r:id="rId25"/>
    <p:sldId id="632" r:id="rId26"/>
    <p:sldId id="633" r:id="rId27"/>
    <p:sldId id="634" r:id="rId28"/>
    <p:sldId id="635" r:id="rId29"/>
    <p:sldId id="637" r:id="rId30"/>
    <p:sldId id="640" r:id="rId31"/>
    <p:sldId id="641" r:id="rId32"/>
    <p:sldId id="642" r:id="rId33"/>
    <p:sldId id="643" r:id="rId34"/>
    <p:sldId id="644" r:id="rId35"/>
    <p:sldId id="628" r:id="rId36"/>
    <p:sldId id="630" r:id="rId37"/>
    <p:sldId id="648" r:id="rId38"/>
    <p:sldId id="629" r:id="rId39"/>
    <p:sldId id="631" r:id="rId40"/>
    <p:sldId id="600" r:id="rId41"/>
    <p:sldId id="479" r:id="rId42"/>
    <p:sldId id="598" r:id="rId43"/>
    <p:sldId id="577" r:id="rId44"/>
    <p:sldId id="570" r:id="rId45"/>
    <p:sldId id="576" r:id="rId46"/>
    <p:sldId id="574" r:id="rId47"/>
    <p:sldId id="575" r:id="rId48"/>
    <p:sldId id="467" r:id="rId49"/>
    <p:sldId id="468" r:id="rId50"/>
    <p:sldId id="473" r:id="rId51"/>
    <p:sldId id="681" r:id="rId52"/>
    <p:sldId id="606" r:id="rId53"/>
    <p:sldId id="385" r:id="rId54"/>
    <p:sldId id="623" r:id="rId55"/>
    <p:sldId id="614" r:id="rId56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B8B8"/>
    <a:srgbClr val="FFE699"/>
    <a:srgbClr val="008000"/>
    <a:srgbClr val="FF00FF"/>
    <a:srgbClr val="BF9007"/>
    <a:srgbClr val="BF9000"/>
    <a:srgbClr val="7F7F7F"/>
    <a:srgbClr val="CC00FF"/>
    <a:srgbClr val="FE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2606" autoAdjust="0"/>
  </p:normalViewPr>
  <p:slideViewPr>
    <p:cSldViewPr>
      <p:cViewPr varScale="1">
        <p:scale>
          <a:sx n="81" d="100"/>
          <a:sy n="81" d="100"/>
        </p:scale>
        <p:origin x="58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-2026"/>
    </p:cViewPr>
  </p:sorterViewPr>
  <p:notesViewPr>
    <p:cSldViewPr>
      <p:cViewPr varScale="1">
        <p:scale>
          <a:sx n="48" d="100"/>
          <a:sy n="48" d="100"/>
        </p:scale>
        <p:origin x="2304" y="77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9247" cy="512908"/>
          </a:xfrm>
          <a:prstGeom prst="rect">
            <a:avLst/>
          </a:prstGeom>
        </p:spPr>
        <p:txBody>
          <a:bodyPr vert="horz" lIns="95824" tIns="47912" rIns="95824" bIns="47912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3177" y="1"/>
            <a:ext cx="3079246" cy="512908"/>
          </a:xfrm>
          <a:prstGeom prst="rect">
            <a:avLst/>
          </a:prstGeom>
        </p:spPr>
        <p:txBody>
          <a:bodyPr vert="horz" lIns="95824" tIns="47912" rIns="95824" bIns="47912" rtlCol="0"/>
          <a:lstStyle>
            <a:lvl1pPr algn="r">
              <a:defRPr sz="1300"/>
            </a:lvl1pPr>
          </a:lstStyle>
          <a:p>
            <a:fld id="{63938AA8-DC3C-432B-A0C2-B0D3353B8390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721706"/>
            <a:ext cx="3079247" cy="512907"/>
          </a:xfrm>
          <a:prstGeom prst="rect">
            <a:avLst/>
          </a:prstGeom>
        </p:spPr>
        <p:txBody>
          <a:bodyPr vert="horz" lIns="95824" tIns="47912" rIns="95824" bIns="47912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3177" y="9721706"/>
            <a:ext cx="3079246" cy="512907"/>
          </a:xfrm>
          <a:prstGeom prst="rect">
            <a:avLst/>
          </a:prstGeom>
        </p:spPr>
        <p:txBody>
          <a:bodyPr vert="horz" lIns="95824" tIns="47912" rIns="95824" bIns="47912" rtlCol="0" anchor="b"/>
          <a:lstStyle>
            <a:lvl1pPr algn="r">
              <a:defRPr sz="1300"/>
            </a:lvl1pPr>
          </a:lstStyle>
          <a:p>
            <a:fld id="{1F7397EF-2C18-4B10-AE66-6615F0AF6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733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3508"/>
          </a:xfrm>
          <a:prstGeom prst="rect">
            <a:avLst/>
          </a:prstGeom>
        </p:spPr>
        <p:txBody>
          <a:bodyPr vert="horz" lIns="99063" tIns="49531" rIns="99063" bIns="49531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8" cy="513508"/>
          </a:xfrm>
          <a:prstGeom prst="rect">
            <a:avLst/>
          </a:prstGeom>
        </p:spPr>
        <p:txBody>
          <a:bodyPr vert="horz" lIns="99063" tIns="49531" rIns="99063" bIns="49531" rtlCol="0"/>
          <a:lstStyle>
            <a:lvl1pPr algn="r">
              <a:defRPr sz="1300"/>
            </a:lvl1pPr>
          </a:lstStyle>
          <a:p>
            <a:fld id="{3921A3FE-C784-4BFC-B578-67A986D5E056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3" tIns="49531" rIns="99063" bIns="49531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9"/>
            <a:ext cx="5683250" cy="4029878"/>
          </a:xfrm>
          <a:prstGeom prst="rect">
            <a:avLst/>
          </a:prstGeom>
        </p:spPr>
        <p:txBody>
          <a:bodyPr vert="horz" lIns="99063" tIns="49531" rIns="99063" bIns="49531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8" cy="513507"/>
          </a:xfrm>
          <a:prstGeom prst="rect">
            <a:avLst/>
          </a:prstGeom>
        </p:spPr>
        <p:txBody>
          <a:bodyPr vert="horz" lIns="99063" tIns="49531" rIns="99063" bIns="49531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8" cy="513507"/>
          </a:xfrm>
          <a:prstGeom prst="rect">
            <a:avLst/>
          </a:prstGeom>
        </p:spPr>
        <p:txBody>
          <a:bodyPr vert="horz" lIns="99063" tIns="49531" rIns="99063" bIns="49531" rtlCol="0" anchor="b"/>
          <a:lstStyle>
            <a:lvl1pPr algn="r">
              <a:defRPr sz="1300"/>
            </a:lvl1pPr>
          </a:lstStyle>
          <a:p>
            <a:fld id="{8E18A607-D304-498D-9855-7D897414F9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27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803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910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626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80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998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805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960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426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134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725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48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602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22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790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370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858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7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535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891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249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582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25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2257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5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96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997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577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340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61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A607-D304-498D-9855-7D897414F98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57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800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974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1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6906" y="173454"/>
            <a:ext cx="9669094" cy="6511092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2186906" y="6442359"/>
            <a:ext cx="9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2186906" y="2156293"/>
            <a:ext cx="9720000" cy="5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V="1">
            <a:off x="2186906" y="2632796"/>
            <a:ext cx="9720000" cy="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V="1">
            <a:off x="2186906" y="3109493"/>
            <a:ext cx="9720000" cy="9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2186906" y="3585364"/>
            <a:ext cx="9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2186906" y="4059613"/>
            <a:ext cx="9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2186906" y="4536730"/>
            <a:ext cx="9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186906" y="5013864"/>
            <a:ext cx="9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2186906" y="5490706"/>
            <a:ext cx="9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186906" y="5967926"/>
            <a:ext cx="9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 userDrawn="1"/>
        </p:nvCxnSpPr>
        <p:spPr>
          <a:xfrm flipV="1">
            <a:off x="2186906" y="1202380"/>
            <a:ext cx="9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 userDrawn="1"/>
        </p:nvCxnSpPr>
        <p:spPr>
          <a:xfrm flipV="1">
            <a:off x="2186906" y="1678884"/>
            <a:ext cx="9720000" cy="4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o 28"/>
          <p:cNvGrpSpPr/>
          <p:nvPr userDrawn="1"/>
        </p:nvGrpSpPr>
        <p:grpSpPr>
          <a:xfrm>
            <a:off x="11646648" y="1002006"/>
            <a:ext cx="418704" cy="5166716"/>
            <a:chOff x="11431453" y="1018468"/>
            <a:chExt cx="418704" cy="5166716"/>
          </a:xfrm>
        </p:grpSpPr>
        <p:sp>
          <p:nvSpPr>
            <p:cNvPr id="15" name="CasellaDiTesto 14"/>
            <p:cNvSpPr txBox="1"/>
            <p:nvPr userDrawn="1"/>
          </p:nvSpPr>
          <p:spPr>
            <a:xfrm>
              <a:off x="11534767" y="53201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1</a:t>
              </a:r>
              <a:endParaRPr lang="it-IT" b="1" dirty="0"/>
            </a:p>
          </p:txBody>
        </p:sp>
        <p:sp>
          <p:nvSpPr>
            <p:cNvPr id="16" name="CasellaDiTesto 15"/>
            <p:cNvSpPr txBox="1"/>
            <p:nvPr userDrawn="1"/>
          </p:nvSpPr>
          <p:spPr>
            <a:xfrm>
              <a:off x="11545757" y="4363626"/>
              <a:ext cx="279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3</a:t>
              </a:r>
              <a:endParaRPr lang="it-IT" b="1" dirty="0"/>
            </a:p>
          </p:txBody>
        </p:sp>
        <p:sp>
          <p:nvSpPr>
            <p:cNvPr id="17" name="CasellaDiTesto 16"/>
            <p:cNvSpPr txBox="1"/>
            <p:nvPr userDrawn="1"/>
          </p:nvSpPr>
          <p:spPr>
            <a:xfrm>
              <a:off x="11534767" y="245054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7</a:t>
              </a:r>
              <a:endParaRPr lang="it-IT" b="1" dirty="0"/>
            </a:p>
          </p:txBody>
        </p:sp>
        <p:sp>
          <p:nvSpPr>
            <p:cNvPr id="18" name="CasellaDiTesto 17"/>
            <p:cNvSpPr txBox="1"/>
            <p:nvPr userDrawn="1"/>
          </p:nvSpPr>
          <p:spPr>
            <a:xfrm>
              <a:off x="11545757" y="4841897"/>
              <a:ext cx="279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2</a:t>
              </a:r>
              <a:endParaRPr lang="it-IT" b="1" dirty="0"/>
            </a:p>
          </p:txBody>
        </p:sp>
        <p:sp>
          <p:nvSpPr>
            <p:cNvPr id="19" name="CasellaDiTesto 18"/>
            <p:cNvSpPr txBox="1"/>
            <p:nvPr userDrawn="1"/>
          </p:nvSpPr>
          <p:spPr>
            <a:xfrm>
              <a:off x="11545757" y="3885355"/>
              <a:ext cx="279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4</a:t>
              </a:r>
            </a:p>
          </p:txBody>
        </p:sp>
        <p:sp>
          <p:nvSpPr>
            <p:cNvPr id="20" name="CasellaDiTesto 19"/>
            <p:cNvSpPr txBox="1"/>
            <p:nvPr userDrawn="1"/>
          </p:nvSpPr>
          <p:spPr>
            <a:xfrm>
              <a:off x="11545757" y="3407084"/>
              <a:ext cx="279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5</a:t>
              </a:r>
            </a:p>
          </p:txBody>
        </p:sp>
        <p:sp>
          <p:nvSpPr>
            <p:cNvPr id="21" name="CasellaDiTesto 20"/>
            <p:cNvSpPr txBox="1"/>
            <p:nvPr userDrawn="1"/>
          </p:nvSpPr>
          <p:spPr>
            <a:xfrm>
              <a:off x="11545757" y="2928813"/>
              <a:ext cx="279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6</a:t>
              </a:r>
              <a:endParaRPr lang="it-IT" b="1" dirty="0" smtClean="0"/>
            </a:p>
          </p:txBody>
        </p:sp>
        <p:sp>
          <p:nvSpPr>
            <p:cNvPr id="22" name="CasellaDiTesto 21"/>
            <p:cNvSpPr txBox="1"/>
            <p:nvPr userDrawn="1"/>
          </p:nvSpPr>
          <p:spPr>
            <a:xfrm>
              <a:off x="11534767" y="197227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8</a:t>
              </a:r>
              <a:endParaRPr lang="it-IT" b="1" dirty="0"/>
            </a:p>
          </p:txBody>
        </p:sp>
        <p:sp>
          <p:nvSpPr>
            <p:cNvPr id="23" name="CasellaDiTesto 22"/>
            <p:cNvSpPr txBox="1"/>
            <p:nvPr userDrawn="1"/>
          </p:nvSpPr>
          <p:spPr>
            <a:xfrm>
              <a:off x="11534767" y="1494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9</a:t>
              </a:r>
              <a:endParaRPr lang="it-IT" b="1" dirty="0"/>
            </a:p>
          </p:txBody>
        </p:sp>
        <p:sp>
          <p:nvSpPr>
            <p:cNvPr id="24" name="CasellaDiTesto 23"/>
            <p:cNvSpPr txBox="1"/>
            <p:nvPr userDrawn="1"/>
          </p:nvSpPr>
          <p:spPr>
            <a:xfrm>
              <a:off x="11521061" y="58158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0</a:t>
              </a:r>
              <a:endParaRPr lang="it-IT" b="1" dirty="0"/>
            </a:p>
          </p:txBody>
        </p:sp>
        <p:sp>
          <p:nvSpPr>
            <p:cNvPr id="28" name="CasellaDiTesto 27"/>
            <p:cNvSpPr txBox="1"/>
            <p:nvPr userDrawn="1"/>
          </p:nvSpPr>
          <p:spPr>
            <a:xfrm>
              <a:off x="11431453" y="1018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10</a:t>
              </a:r>
              <a:endParaRPr lang="it-I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0932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 userDrawn="1"/>
        </p:nvGrpSpPr>
        <p:grpSpPr>
          <a:xfrm>
            <a:off x="254708" y="134692"/>
            <a:ext cx="9667961" cy="6508671"/>
            <a:chOff x="254708" y="226080"/>
            <a:chExt cx="9667961" cy="6508671"/>
          </a:xfrm>
        </p:grpSpPr>
        <p:grpSp>
          <p:nvGrpSpPr>
            <p:cNvPr id="37" name="Gruppo 36"/>
            <p:cNvGrpSpPr/>
            <p:nvPr userDrawn="1"/>
          </p:nvGrpSpPr>
          <p:grpSpPr>
            <a:xfrm rot="16200000">
              <a:off x="4215646" y="1027728"/>
              <a:ext cx="6508671" cy="4905375"/>
              <a:chOff x="5127344" y="1677526"/>
              <a:chExt cx="6508671" cy="4905375"/>
            </a:xfrm>
          </p:grpSpPr>
          <p:pic>
            <p:nvPicPr>
              <p:cNvPr id="38" name="Immagine 3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27344" y="1677526"/>
                <a:ext cx="6496050" cy="4905375"/>
              </a:xfrm>
              <a:prstGeom prst="rect">
                <a:avLst/>
              </a:prstGeom>
            </p:spPr>
          </p:pic>
          <p:cxnSp>
            <p:nvCxnSpPr>
              <p:cNvPr id="39" name="Connettore 1 38"/>
              <p:cNvCxnSpPr/>
              <p:nvPr/>
            </p:nvCxnSpPr>
            <p:spPr>
              <a:xfrm>
                <a:off x="5139965" y="6452652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1 39"/>
              <p:cNvCxnSpPr/>
              <p:nvPr/>
            </p:nvCxnSpPr>
            <p:spPr>
              <a:xfrm>
                <a:off x="5139942" y="2166586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1 40"/>
              <p:cNvCxnSpPr/>
              <p:nvPr/>
            </p:nvCxnSpPr>
            <p:spPr>
              <a:xfrm>
                <a:off x="5139964" y="2643087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1 41"/>
              <p:cNvCxnSpPr/>
              <p:nvPr/>
            </p:nvCxnSpPr>
            <p:spPr>
              <a:xfrm>
                <a:off x="5139932" y="3119785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42"/>
              <p:cNvCxnSpPr/>
              <p:nvPr/>
            </p:nvCxnSpPr>
            <p:spPr>
              <a:xfrm>
                <a:off x="5139932" y="3595655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/>
              <p:cNvCxnSpPr/>
              <p:nvPr/>
            </p:nvCxnSpPr>
            <p:spPr>
              <a:xfrm>
                <a:off x="5139932" y="4069905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1 44"/>
              <p:cNvCxnSpPr/>
              <p:nvPr/>
            </p:nvCxnSpPr>
            <p:spPr>
              <a:xfrm>
                <a:off x="5139931" y="4547023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1 45"/>
              <p:cNvCxnSpPr/>
              <p:nvPr/>
            </p:nvCxnSpPr>
            <p:spPr>
              <a:xfrm>
                <a:off x="5139931" y="5024157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/>
              <p:cNvCxnSpPr/>
              <p:nvPr/>
            </p:nvCxnSpPr>
            <p:spPr>
              <a:xfrm>
                <a:off x="5139965" y="5500999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1 47"/>
              <p:cNvCxnSpPr/>
              <p:nvPr/>
            </p:nvCxnSpPr>
            <p:spPr>
              <a:xfrm>
                <a:off x="5139965" y="5978219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uppo 2"/>
            <p:cNvGrpSpPr/>
            <p:nvPr userDrawn="1"/>
          </p:nvGrpSpPr>
          <p:grpSpPr>
            <a:xfrm rot="16200000">
              <a:off x="-545160" y="1027235"/>
              <a:ext cx="6505112" cy="4905375"/>
              <a:chOff x="5224950" y="1677515"/>
              <a:chExt cx="6505112" cy="4905375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24950" y="1677515"/>
                <a:ext cx="6496050" cy="4905375"/>
              </a:xfrm>
              <a:prstGeom prst="rect">
                <a:avLst/>
              </a:prstGeom>
            </p:spPr>
          </p:pic>
          <p:cxnSp>
            <p:nvCxnSpPr>
              <p:cNvPr id="5" name="Connettore 1 4"/>
              <p:cNvCxnSpPr/>
              <p:nvPr/>
            </p:nvCxnSpPr>
            <p:spPr>
              <a:xfrm>
                <a:off x="5234012" y="6452598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nettore 1 5"/>
              <p:cNvCxnSpPr/>
              <p:nvPr/>
            </p:nvCxnSpPr>
            <p:spPr>
              <a:xfrm>
                <a:off x="5234012" y="2166531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ttore 1 6"/>
              <p:cNvCxnSpPr/>
              <p:nvPr/>
            </p:nvCxnSpPr>
            <p:spPr>
              <a:xfrm>
                <a:off x="5234012" y="2643035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ttore 1 7"/>
              <p:cNvCxnSpPr/>
              <p:nvPr/>
            </p:nvCxnSpPr>
            <p:spPr>
              <a:xfrm>
                <a:off x="5234012" y="3119732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ttore 1 8"/>
              <p:cNvCxnSpPr/>
              <p:nvPr/>
            </p:nvCxnSpPr>
            <p:spPr>
              <a:xfrm>
                <a:off x="5234012" y="3595603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ttore 1 9"/>
              <p:cNvCxnSpPr/>
              <p:nvPr/>
            </p:nvCxnSpPr>
            <p:spPr>
              <a:xfrm>
                <a:off x="5234012" y="4069852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1 10"/>
              <p:cNvCxnSpPr/>
              <p:nvPr/>
            </p:nvCxnSpPr>
            <p:spPr>
              <a:xfrm>
                <a:off x="5234012" y="4546969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11"/>
              <p:cNvCxnSpPr/>
              <p:nvPr/>
            </p:nvCxnSpPr>
            <p:spPr>
              <a:xfrm>
                <a:off x="5234012" y="5024103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1 12"/>
              <p:cNvCxnSpPr/>
              <p:nvPr/>
            </p:nvCxnSpPr>
            <p:spPr>
              <a:xfrm>
                <a:off x="5234012" y="5500945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1 13"/>
              <p:cNvCxnSpPr/>
              <p:nvPr/>
            </p:nvCxnSpPr>
            <p:spPr>
              <a:xfrm>
                <a:off x="5234012" y="5978165"/>
                <a:ext cx="64960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CasellaDiTesto 14"/>
          <p:cNvSpPr txBox="1"/>
          <p:nvPr userDrawn="1"/>
        </p:nvSpPr>
        <p:spPr>
          <a:xfrm>
            <a:off x="1067627" y="64274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</a:t>
            </a:r>
            <a:endParaRPr lang="it-IT" b="1" dirty="0"/>
          </a:p>
        </p:txBody>
      </p:sp>
      <p:sp>
        <p:nvSpPr>
          <p:cNvPr id="16" name="CasellaDiTesto 15"/>
          <p:cNvSpPr txBox="1"/>
          <p:nvPr userDrawn="1"/>
        </p:nvSpPr>
        <p:spPr>
          <a:xfrm>
            <a:off x="2023380" y="6427469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3</a:t>
            </a:r>
            <a:endParaRPr lang="it-IT" b="1" dirty="0"/>
          </a:p>
        </p:txBody>
      </p:sp>
      <p:sp>
        <p:nvSpPr>
          <p:cNvPr id="17" name="CasellaDiTesto 16"/>
          <p:cNvSpPr txBox="1"/>
          <p:nvPr userDrawn="1"/>
        </p:nvSpPr>
        <p:spPr>
          <a:xfrm>
            <a:off x="3947143" y="64274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7</a:t>
            </a:r>
            <a:endParaRPr lang="it-IT" b="1" dirty="0"/>
          </a:p>
        </p:txBody>
      </p:sp>
      <p:sp>
        <p:nvSpPr>
          <p:cNvPr id="18" name="CasellaDiTesto 17"/>
          <p:cNvSpPr txBox="1"/>
          <p:nvPr userDrawn="1"/>
        </p:nvSpPr>
        <p:spPr>
          <a:xfrm>
            <a:off x="1503153" y="6427469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2</a:t>
            </a:r>
            <a:endParaRPr lang="it-IT" b="1" dirty="0"/>
          </a:p>
        </p:txBody>
      </p:sp>
      <p:sp>
        <p:nvSpPr>
          <p:cNvPr id="19" name="CasellaDiTesto 18"/>
          <p:cNvSpPr txBox="1"/>
          <p:nvPr userDrawn="1"/>
        </p:nvSpPr>
        <p:spPr>
          <a:xfrm>
            <a:off x="2486293" y="6427469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4</a:t>
            </a:r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2987634" y="6427469"/>
            <a:ext cx="35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5</a:t>
            </a:r>
          </a:p>
        </p:txBody>
      </p:sp>
      <p:sp>
        <p:nvSpPr>
          <p:cNvPr id="21" name="CasellaDiTesto 20"/>
          <p:cNvSpPr txBox="1"/>
          <p:nvPr userDrawn="1"/>
        </p:nvSpPr>
        <p:spPr>
          <a:xfrm>
            <a:off x="3442156" y="6427469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6</a:t>
            </a:r>
            <a:endParaRPr lang="it-IT" b="1" dirty="0" smtClean="0"/>
          </a:p>
        </p:txBody>
      </p:sp>
      <p:sp>
        <p:nvSpPr>
          <p:cNvPr id="22" name="CasellaDiTesto 21"/>
          <p:cNvSpPr txBox="1"/>
          <p:nvPr userDrawn="1"/>
        </p:nvSpPr>
        <p:spPr>
          <a:xfrm>
            <a:off x="4382669" y="64274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8</a:t>
            </a:r>
            <a:endParaRPr lang="it-IT" b="1" dirty="0"/>
          </a:p>
        </p:txBody>
      </p:sp>
      <p:sp>
        <p:nvSpPr>
          <p:cNvPr id="23" name="CasellaDiTesto 22"/>
          <p:cNvSpPr txBox="1"/>
          <p:nvPr userDrawn="1"/>
        </p:nvSpPr>
        <p:spPr>
          <a:xfrm>
            <a:off x="4879155" y="64274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9</a:t>
            </a:r>
            <a:endParaRPr lang="it-IT" b="1" dirty="0"/>
          </a:p>
        </p:txBody>
      </p:sp>
      <p:sp>
        <p:nvSpPr>
          <p:cNvPr id="24" name="CasellaDiTesto 23"/>
          <p:cNvSpPr txBox="1"/>
          <p:nvPr userDrawn="1"/>
        </p:nvSpPr>
        <p:spPr>
          <a:xfrm>
            <a:off x="586381" y="64274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0</a:t>
            </a:r>
            <a:endParaRPr lang="it-IT" b="1" dirty="0"/>
          </a:p>
        </p:txBody>
      </p:sp>
      <p:sp>
        <p:nvSpPr>
          <p:cNvPr id="49" name="CasellaDiTesto 48"/>
          <p:cNvSpPr txBox="1"/>
          <p:nvPr userDrawn="1"/>
        </p:nvSpPr>
        <p:spPr>
          <a:xfrm>
            <a:off x="5299441" y="6427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10</a:t>
            </a:r>
            <a:endParaRPr lang="it-IT" b="1" dirty="0"/>
          </a:p>
        </p:txBody>
      </p:sp>
      <p:sp>
        <p:nvSpPr>
          <p:cNvPr id="50" name="CasellaDiTesto 49"/>
          <p:cNvSpPr txBox="1"/>
          <p:nvPr userDrawn="1"/>
        </p:nvSpPr>
        <p:spPr>
          <a:xfrm>
            <a:off x="5775785" y="6427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11</a:t>
            </a:r>
            <a:endParaRPr lang="it-IT" b="1" dirty="0"/>
          </a:p>
        </p:txBody>
      </p:sp>
      <p:sp>
        <p:nvSpPr>
          <p:cNvPr id="51" name="CasellaDiTesto 50"/>
          <p:cNvSpPr txBox="1"/>
          <p:nvPr userDrawn="1"/>
        </p:nvSpPr>
        <p:spPr>
          <a:xfrm>
            <a:off x="6267369" y="6427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12</a:t>
            </a:r>
            <a:endParaRPr lang="it-IT" b="1" dirty="0"/>
          </a:p>
        </p:txBody>
      </p:sp>
      <p:sp>
        <p:nvSpPr>
          <p:cNvPr id="52" name="CasellaDiTesto 51"/>
          <p:cNvSpPr txBox="1"/>
          <p:nvPr userDrawn="1"/>
        </p:nvSpPr>
        <p:spPr>
          <a:xfrm>
            <a:off x="6728473" y="6427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13</a:t>
            </a:r>
            <a:endParaRPr lang="it-IT" b="1" dirty="0"/>
          </a:p>
        </p:txBody>
      </p:sp>
      <p:sp>
        <p:nvSpPr>
          <p:cNvPr id="53" name="CasellaDiTesto 52"/>
          <p:cNvSpPr txBox="1"/>
          <p:nvPr userDrawn="1"/>
        </p:nvSpPr>
        <p:spPr>
          <a:xfrm>
            <a:off x="7220057" y="6427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14</a:t>
            </a:r>
            <a:endParaRPr lang="it-IT" b="1" dirty="0"/>
          </a:p>
        </p:txBody>
      </p:sp>
      <p:sp>
        <p:nvSpPr>
          <p:cNvPr id="54" name="CasellaDiTesto 53"/>
          <p:cNvSpPr txBox="1"/>
          <p:nvPr userDrawn="1"/>
        </p:nvSpPr>
        <p:spPr>
          <a:xfrm>
            <a:off x="7696401" y="6427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15</a:t>
            </a:r>
            <a:endParaRPr lang="it-IT" b="1" dirty="0"/>
          </a:p>
        </p:txBody>
      </p:sp>
      <p:sp>
        <p:nvSpPr>
          <p:cNvPr id="55" name="CasellaDiTesto 54"/>
          <p:cNvSpPr txBox="1"/>
          <p:nvPr userDrawn="1"/>
        </p:nvSpPr>
        <p:spPr>
          <a:xfrm>
            <a:off x="8172745" y="6427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16</a:t>
            </a:r>
            <a:endParaRPr lang="it-IT" b="1" dirty="0"/>
          </a:p>
        </p:txBody>
      </p:sp>
      <p:sp>
        <p:nvSpPr>
          <p:cNvPr id="56" name="CasellaDiTesto 55"/>
          <p:cNvSpPr txBox="1"/>
          <p:nvPr userDrawn="1"/>
        </p:nvSpPr>
        <p:spPr>
          <a:xfrm>
            <a:off x="8661000" y="6427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17</a:t>
            </a:r>
            <a:endParaRPr lang="it-IT" b="1" dirty="0"/>
          </a:p>
        </p:txBody>
      </p:sp>
      <p:sp>
        <p:nvSpPr>
          <p:cNvPr id="57" name="CasellaDiTesto 56"/>
          <p:cNvSpPr txBox="1"/>
          <p:nvPr userDrawn="1"/>
        </p:nvSpPr>
        <p:spPr>
          <a:xfrm>
            <a:off x="9583207" y="6427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19</a:t>
            </a:r>
            <a:endParaRPr lang="it-IT" b="1" dirty="0"/>
          </a:p>
        </p:txBody>
      </p:sp>
      <p:sp>
        <p:nvSpPr>
          <p:cNvPr id="59" name="CasellaDiTesto 58"/>
          <p:cNvSpPr txBox="1"/>
          <p:nvPr userDrawn="1"/>
        </p:nvSpPr>
        <p:spPr>
          <a:xfrm>
            <a:off x="9091624" y="64274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18</a:t>
            </a:r>
            <a:endParaRPr lang="it-IT" b="1" dirty="0"/>
          </a:p>
        </p:txBody>
      </p:sp>
      <p:cxnSp>
        <p:nvCxnSpPr>
          <p:cNvPr id="58" name="Connettore 1 57"/>
          <p:cNvCxnSpPr/>
          <p:nvPr userDrawn="1"/>
        </p:nvCxnSpPr>
        <p:spPr>
          <a:xfrm>
            <a:off x="200031" y="2496560"/>
            <a:ext cx="2259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/>
          <p:cNvCxnSpPr/>
          <p:nvPr userDrawn="1"/>
        </p:nvCxnSpPr>
        <p:spPr>
          <a:xfrm>
            <a:off x="200031" y="5068880"/>
            <a:ext cx="2259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asellaDiTesto 79"/>
          <p:cNvSpPr txBox="1"/>
          <p:nvPr userDrawn="1"/>
        </p:nvSpPr>
        <p:spPr>
          <a:xfrm>
            <a:off x="1067627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4</a:t>
            </a:r>
          </a:p>
        </p:txBody>
      </p:sp>
      <p:sp>
        <p:nvSpPr>
          <p:cNvPr id="81" name="CasellaDiTesto 80"/>
          <p:cNvSpPr txBox="1"/>
          <p:nvPr userDrawn="1"/>
        </p:nvSpPr>
        <p:spPr>
          <a:xfrm>
            <a:off x="2023380" y="6240642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1</a:t>
            </a:r>
          </a:p>
        </p:txBody>
      </p:sp>
      <p:sp>
        <p:nvSpPr>
          <p:cNvPr id="82" name="CasellaDiTesto 81"/>
          <p:cNvSpPr txBox="1"/>
          <p:nvPr userDrawn="1"/>
        </p:nvSpPr>
        <p:spPr>
          <a:xfrm>
            <a:off x="3947143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4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83" name="CasellaDiTesto 82"/>
          <p:cNvSpPr txBox="1"/>
          <p:nvPr userDrawn="1"/>
        </p:nvSpPr>
        <p:spPr>
          <a:xfrm>
            <a:off x="1503153" y="6240642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4</a:t>
            </a:r>
          </a:p>
        </p:txBody>
      </p:sp>
      <p:sp>
        <p:nvSpPr>
          <p:cNvPr id="84" name="CasellaDiTesto 83"/>
          <p:cNvSpPr txBox="1"/>
          <p:nvPr userDrawn="1"/>
        </p:nvSpPr>
        <p:spPr>
          <a:xfrm>
            <a:off x="2486293" y="6240642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4</a:t>
            </a:r>
          </a:p>
        </p:txBody>
      </p:sp>
      <p:sp>
        <p:nvSpPr>
          <p:cNvPr id="85" name="CasellaDiTesto 84"/>
          <p:cNvSpPr txBox="1"/>
          <p:nvPr userDrawn="1"/>
        </p:nvSpPr>
        <p:spPr>
          <a:xfrm>
            <a:off x="2987634" y="6240642"/>
            <a:ext cx="35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4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86" name="CasellaDiTesto 85"/>
          <p:cNvSpPr txBox="1"/>
          <p:nvPr userDrawn="1"/>
        </p:nvSpPr>
        <p:spPr>
          <a:xfrm>
            <a:off x="3442156" y="6240642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1</a:t>
            </a:r>
          </a:p>
        </p:txBody>
      </p:sp>
      <p:sp>
        <p:nvSpPr>
          <p:cNvPr id="87" name="CasellaDiTesto 86"/>
          <p:cNvSpPr txBox="1"/>
          <p:nvPr userDrawn="1"/>
        </p:nvSpPr>
        <p:spPr>
          <a:xfrm>
            <a:off x="586381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1</a:t>
            </a:r>
          </a:p>
        </p:txBody>
      </p:sp>
      <p:sp>
        <p:nvSpPr>
          <p:cNvPr id="88" name="CasellaDiTesto 87"/>
          <p:cNvSpPr txBox="1"/>
          <p:nvPr userDrawn="1"/>
        </p:nvSpPr>
        <p:spPr>
          <a:xfrm>
            <a:off x="5344314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4</a:t>
            </a:r>
          </a:p>
        </p:txBody>
      </p:sp>
      <p:sp>
        <p:nvSpPr>
          <p:cNvPr id="89" name="CasellaDiTesto 88"/>
          <p:cNvSpPr txBox="1"/>
          <p:nvPr userDrawn="1"/>
        </p:nvSpPr>
        <p:spPr>
          <a:xfrm>
            <a:off x="5839314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4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90" name="CasellaDiTesto 89"/>
          <p:cNvSpPr txBox="1"/>
          <p:nvPr userDrawn="1"/>
        </p:nvSpPr>
        <p:spPr>
          <a:xfrm>
            <a:off x="6296736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1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91" name="CasellaDiTesto 90"/>
          <p:cNvSpPr txBox="1"/>
          <p:nvPr userDrawn="1"/>
        </p:nvSpPr>
        <p:spPr>
          <a:xfrm>
            <a:off x="6728473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4</a:t>
            </a:r>
          </a:p>
        </p:txBody>
      </p:sp>
      <p:sp>
        <p:nvSpPr>
          <p:cNvPr id="92" name="CasellaDiTesto 91"/>
          <p:cNvSpPr txBox="1"/>
          <p:nvPr userDrawn="1"/>
        </p:nvSpPr>
        <p:spPr>
          <a:xfrm>
            <a:off x="7220057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4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93" name="CasellaDiTesto 92"/>
          <p:cNvSpPr txBox="1"/>
          <p:nvPr userDrawn="1"/>
        </p:nvSpPr>
        <p:spPr>
          <a:xfrm>
            <a:off x="7696401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1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94" name="CasellaDiTesto 93"/>
          <p:cNvSpPr txBox="1"/>
          <p:nvPr userDrawn="1"/>
        </p:nvSpPr>
        <p:spPr>
          <a:xfrm>
            <a:off x="8172745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4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95" name="CasellaDiTesto 94"/>
          <p:cNvSpPr txBox="1"/>
          <p:nvPr userDrawn="1"/>
        </p:nvSpPr>
        <p:spPr>
          <a:xfrm>
            <a:off x="8661000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4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96" name="CasellaDiTesto 95"/>
          <p:cNvSpPr txBox="1"/>
          <p:nvPr userDrawn="1"/>
        </p:nvSpPr>
        <p:spPr>
          <a:xfrm>
            <a:off x="4408247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4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97" name="CasellaDiTesto 96"/>
          <p:cNvSpPr txBox="1"/>
          <p:nvPr userDrawn="1"/>
        </p:nvSpPr>
        <p:spPr>
          <a:xfrm>
            <a:off x="4872677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1</a:t>
            </a:r>
            <a:endParaRPr lang="it-IT" b="1" dirty="0">
              <a:solidFill>
                <a:srgbClr val="008000"/>
              </a:solidFill>
            </a:endParaRPr>
          </a:p>
        </p:txBody>
      </p:sp>
      <p:sp>
        <p:nvSpPr>
          <p:cNvPr id="98" name="CasellaDiTesto 97"/>
          <p:cNvSpPr txBox="1"/>
          <p:nvPr userDrawn="1"/>
        </p:nvSpPr>
        <p:spPr>
          <a:xfrm>
            <a:off x="9149255" y="6240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</a:rPr>
              <a:t>1</a:t>
            </a:r>
            <a:endParaRPr lang="it-IT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18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pin 3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4564" y="234000"/>
            <a:ext cx="2022517" cy="2166983"/>
          </a:xfrm>
          <a:prstGeom prst="rect">
            <a:avLst/>
          </a:prstGeom>
        </p:spPr>
      </p:pic>
      <p:pic>
        <p:nvPicPr>
          <p:cNvPr id="1037" name="Immagine 103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4192" y="261800"/>
            <a:ext cx="518143" cy="505903"/>
          </a:xfrm>
          <a:prstGeom prst="rect">
            <a:avLst/>
          </a:prstGeom>
        </p:spPr>
      </p:pic>
      <p:sp>
        <p:nvSpPr>
          <p:cNvPr id="9" name="CasellaDiTesto 8"/>
          <p:cNvSpPr txBox="1"/>
          <p:nvPr userDrawn="1"/>
        </p:nvSpPr>
        <p:spPr>
          <a:xfrm>
            <a:off x="9318743" y="200570"/>
            <a:ext cx="380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Z</a:t>
            </a:r>
            <a:endParaRPr lang="it-IT" dirty="0"/>
          </a:p>
        </p:txBody>
      </p:sp>
      <p:cxnSp>
        <p:nvCxnSpPr>
          <p:cNvPr id="27" name="Connettore 1 26"/>
          <p:cNvCxnSpPr/>
          <p:nvPr userDrawn="1"/>
        </p:nvCxnSpPr>
        <p:spPr>
          <a:xfrm flipV="1">
            <a:off x="9331332" y="3379553"/>
            <a:ext cx="13425" cy="3307352"/>
          </a:xfrm>
          <a:prstGeom prst="line">
            <a:avLst/>
          </a:prstGeom>
          <a:ln w="63500">
            <a:solidFill>
              <a:srgbClr val="DFDA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 userDrawn="1"/>
        </p:nvCxnSpPr>
        <p:spPr>
          <a:xfrm flipV="1">
            <a:off x="9344576" y="0"/>
            <a:ext cx="12097" cy="3390759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/>
          <p:cNvSpPr txBox="1"/>
          <p:nvPr userDrawn="1"/>
        </p:nvSpPr>
        <p:spPr>
          <a:xfrm>
            <a:off x="10346160" y="3641831"/>
            <a:ext cx="168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/>
              <a:t>N°</a:t>
            </a:r>
            <a:r>
              <a:rPr lang="it-IT" sz="1800" b="1" baseline="0" dirty="0" smtClean="0"/>
              <a:t> momenti</a:t>
            </a:r>
            <a:endParaRPr lang="it-IT" sz="1800" b="1" dirty="0"/>
          </a:p>
        </p:txBody>
      </p:sp>
      <p:sp>
        <p:nvSpPr>
          <p:cNvPr id="10" name="CasellaDiTesto 9"/>
          <p:cNvSpPr txBox="1"/>
          <p:nvPr userDrawn="1"/>
        </p:nvSpPr>
        <p:spPr>
          <a:xfrm>
            <a:off x="9438254" y="8340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NORD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41" name="CasellaDiTesto 40"/>
          <p:cNvSpPr txBox="1"/>
          <p:nvPr userDrawn="1"/>
        </p:nvSpPr>
        <p:spPr>
          <a:xfrm>
            <a:off x="9377841" y="6451735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ANTINORD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56" name="CasellaDiTesto 55"/>
          <p:cNvSpPr txBox="1"/>
          <p:nvPr userDrawn="1"/>
        </p:nvSpPr>
        <p:spPr>
          <a:xfrm>
            <a:off x="9457421" y="3079305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SUD</a:t>
            </a:r>
          </a:p>
          <a:p>
            <a:r>
              <a:rPr lang="it-IT" b="1" dirty="0" smtClean="0">
                <a:solidFill>
                  <a:srgbClr val="00B050"/>
                </a:solidFill>
              </a:rPr>
              <a:t>ANTISUD</a:t>
            </a:r>
            <a:endParaRPr lang="it-IT" b="1" dirty="0">
              <a:solidFill>
                <a:srgbClr val="00B050"/>
              </a:solidFill>
            </a:endParaRPr>
          </a:p>
        </p:txBody>
      </p:sp>
      <p:pic>
        <p:nvPicPr>
          <p:cNvPr id="58" name="Immagine 5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621900" y="4679526"/>
            <a:ext cx="2022517" cy="2166983"/>
          </a:xfrm>
          <a:prstGeom prst="rect">
            <a:avLst/>
          </a:prstGeom>
        </p:spPr>
      </p:pic>
      <p:pic>
        <p:nvPicPr>
          <p:cNvPr id="2" name="Immagine 1"/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1000" y="-36000"/>
            <a:ext cx="6912000" cy="6912000"/>
          </a:xfrm>
          <a:prstGeom prst="rect">
            <a:avLst/>
          </a:prstGeom>
          <a:ln w="28575">
            <a:noFill/>
          </a:ln>
        </p:spPr>
      </p:pic>
      <p:cxnSp>
        <p:nvCxnSpPr>
          <p:cNvPr id="5" name="Connettore 1 4"/>
          <p:cNvCxnSpPr/>
          <p:nvPr userDrawn="1"/>
        </p:nvCxnSpPr>
        <p:spPr>
          <a:xfrm flipV="1">
            <a:off x="2424767" y="3395386"/>
            <a:ext cx="3313393" cy="19737"/>
          </a:xfrm>
          <a:prstGeom prst="line">
            <a:avLst/>
          </a:prstGeom>
          <a:ln w="63500">
            <a:solidFill>
              <a:srgbClr val="FC5DFD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 userDrawn="1"/>
        </p:nvSpPr>
        <p:spPr>
          <a:xfrm>
            <a:off x="5796368" y="60960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3200" b="1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dirty="0" smtClean="0"/>
              <a:t>Y</a:t>
            </a:r>
            <a:endParaRPr lang="it-IT" dirty="0"/>
          </a:p>
        </p:txBody>
      </p:sp>
      <p:cxnSp>
        <p:nvCxnSpPr>
          <p:cNvPr id="12" name="Connettore 1 11"/>
          <p:cNvCxnSpPr/>
          <p:nvPr userDrawn="1"/>
        </p:nvCxnSpPr>
        <p:spPr>
          <a:xfrm flipH="1">
            <a:off x="5732888" y="1121508"/>
            <a:ext cx="2273279" cy="2269250"/>
          </a:xfrm>
          <a:prstGeom prst="line">
            <a:avLst/>
          </a:prstGeom>
          <a:ln w="44450">
            <a:solidFill>
              <a:srgbClr val="57969F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 userDrawn="1"/>
        </p:nvCxnSpPr>
        <p:spPr>
          <a:xfrm>
            <a:off x="3394570" y="1104951"/>
            <a:ext cx="2317252" cy="2313310"/>
          </a:xfrm>
          <a:prstGeom prst="line">
            <a:avLst/>
          </a:prstGeom>
          <a:ln w="38100">
            <a:solidFill>
              <a:srgbClr val="9681CA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 userDrawn="1"/>
        </p:nvCxnSpPr>
        <p:spPr>
          <a:xfrm flipV="1">
            <a:off x="5711348" y="3356174"/>
            <a:ext cx="725" cy="3339688"/>
          </a:xfrm>
          <a:prstGeom prst="line">
            <a:avLst/>
          </a:prstGeom>
          <a:ln w="63500">
            <a:solidFill>
              <a:srgbClr val="5CFDFD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 userDrawn="1"/>
        </p:nvCxnSpPr>
        <p:spPr>
          <a:xfrm flipH="1">
            <a:off x="3391752" y="3366809"/>
            <a:ext cx="2344978" cy="2364989"/>
          </a:xfrm>
          <a:prstGeom prst="line">
            <a:avLst/>
          </a:prstGeom>
          <a:ln w="44450">
            <a:solidFill>
              <a:srgbClr val="FED67E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 userDrawn="1"/>
        </p:nvCxnSpPr>
        <p:spPr>
          <a:xfrm>
            <a:off x="5702017" y="3394095"/>
            <a:ext cx="3273983" cy="24166"/>
          </a:xfrm>
          <a:prstGeom prst="line">
            <a:avLst/>
          </a:prstGeom>
          <a:ln w="63500">
            <a:solidFill>
              <a:srgbClr val="00B05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 userDrawn="1"/>
        </p:nvSpPr>
        <p:spPr>
          <a:xfrm>
            <a:off x="6272944" y="-86337"/>
            <a:ext cx="170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Piano  equatore</a:t>
            </a:r>
            <a:endParaRPr lang="it-IT" b="1" dirty="0">
              <a:solidFill>
                <a:srgbClr val="00B050"/>
              </a:solidFill>
            </a:endParaRPr>
          </a:p>
        </p:txBody>
      </p:sp>
      <p:cxnSp>
        <p:nvCxnSpPr>
          <p:cNvPr id="33" name="Connettore 1 32"/>
          <p:cNvCxnSpPr/>
          <p:nvPr userDrawn="1"/>
        </p:nvCxnSpPr>
        <p:spPr>
          <a:xfrm>
            <a:off x="5732379" y="3443705"/>
            <a:ext cx="2298565" cy="2291014"/>
          </a:xfrm>
          <a:prstGeom prst="line">
            <a:avLst/>
          </a:prstGeom>
          <a:ln w="44450">
            <a:solidFill>
              <a:srgbClr val="ADFF2F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 userDrawn="1"/>
        </p:nvCxnSpPr>
        <p:spPr>
          <a:xfrm flipV="1">
            <a:off x="5719935" y="128056"/>
            <a:ext cx="10547" cy="3342760"/>
          </a:xfrm>
          <a:prstGeom prst="line">
            <a:avLst/>
          </a:prstGeom>
          <a:ln w="6350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e 81"/>
          <p:cNvSpPr/>
          <p:nvPr userDrawn="1"/>
        </p:nvSpPr>
        <p:spPr>
          <a:xfrm>
            <a:off x="5641174" y="3332569"/>
            <a:ext cx="151779" cy="14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CasellaDiTesto 110"/>
          <p:cNvSpPr txBox="1"/>
          <p:nvPr userDrawn="1"/>
        </p:nvSpPr>
        <p:spPr>
          <a:xfrm>
            <a:off x="7994576" y="645522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1/2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4" name="CasellaDiTesto 113"/>
          <p:cNvSpPr txBox="1"/>
          <p:nvPr userDrawn="1"/>
        </p:nvSpPr>
        <p:spPr>
          <a:xfrm>
            <a:off x="8779004" y="3517502"/>
            <a:ext cx="424483" cy="830997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0 </a:t>
            </a:r>
          </a:p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4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6" name="CasellaDiTesto 115"/>
          <p:cNvSpPr txBox="1"/>
          <p:nvPr userDrawn="1"/>
        </p:nvSpPr>
        <p:spPr>
          <a:xfrm>
            <a:off x="2671865" y="652159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3/2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7" name="CasellaDiTesto 116"/>
          <p:cNvSpPr txBox="1"/>
          <p:nvPr userDrawn="1"/>
        </p:nvSpPr>
        <p:spPr>
          <a:xfrm>
            <a:off x="2399786" y="3597335"/>
            <a:ext cx="456214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8" name="CasellaDiTesto 117"/>
          <p:cNvSpPr txBox="1"/>
          <p:nvPr userDrawn="1"/>
        </p:nvSpPr>
        <p:spPr>
          <a:xfrm>
            <a:off x="2889330" y="5902334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5/2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1" name="CasellaDiTesto 120"/>
          <p:cNvSpPr txBox="1"/>
          <p:nvPr userDrawn="1"/>
        </p:nvSpPr>
        <p:spPr>
          <a:xfrm>
            <a:off x="8122711" y="5705169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7/2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2" name="CasellaDiTesto 121"/>
          <p:cNvSpPr txBox="1"/>
          <p:nvPr userDrawn="1"/>
        </p:nvSpPr>
        <p:spPr>
          <a:xfrm>
            <a:off x="5126686" y="61292"/>
            <a:ext cx="456214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1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4" name="CasellaDiTesto 123"/>
          <p:cNvSpPr txBox="1"/>
          <p:nvPr userDrawn="1"/>
        </p:nvSpPr>
        <p:spPr>
          <a:xfrm>
            <a:off x="5924103" y="6285226"/>
            <a:ext cx="456214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3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8" name="CasellaDiTesto 127"/>
          <p:cNvSpPr txBox="1"/>
          <p:nvPr userDrawn="1"/>
        </p:nvSpPr>
        <p:spPr>
          <a:xfrm>
            <a:off x="7339008" y="330085"/>
            <a:ext cx="133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Osservatore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132" name="Ovale 131"/>
          <p:cNvSpPr/>
          <p:nvPr userDrawn="1"/>
        </p:nvSpPr>
        <p:spPr>
          <a:xfrm>
            <a:off x="11685000" y="2664000"/>
            <a:ext cx="396000" cy="396000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6</a:t>
            </a:r>
            <a:endParaRPr lang="it-IT" dirty="0"/>
          </a:p>
        </p:txBody>
      </p:sp>
      <p:sp>
        <p:nvSpPr>
          <p:cNvPr id="133" name="Ovale 132"/>
          <p:cNvSpPr/>
          <p:nvPr userDrawn="1"/>
        </p:nvSpPr>
        <p:spPr>
          <a:xfrm>
            <a:off x="11685000" y="3157792"/>
            <a:ext cx="396000" cy="396303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36" name="CasellaDiTesto 135"/>
          <p:cNvSpPr txBox="1"/>
          <p:nvPr userDrawn="1"/>
        </p:nvSpPr>
        <p:spPr>
          <a:xfrm>
            <a:off x="11115742" y="3199219"/>
            <a:ext cx="76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err="1" smtClean="0"/>
              <a:t>Null</a:t>
            </a:r>
            <a:endParaRPr lang="it-IT" sz="1800" b="1" dirty="0"/>
          </a:p>
        </p:txBody>
      </p:sp>
      <p:sp>
        <p:nvSpPr>
          <p:cNvPr id="137" name="CasellaDiTesto 136"/>
          <p:cNvSpPr txBox="1"/>
          <p:nvPr userDrawn="1"/>
        </p:nvSpPr>
        <p:spPr>
          <a:xfrm>
            <a:off x="11068017" y="2681776"/>
            <a:ext cx="87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/>
              <a:t>Zero</a:t>
            </a:r>
            <a:endParaRPr lang="it-IT" sz="1800" b="1" dirty="0"/>
          </a:p>
        </p:txBody>
      </p:sp>
      <p:sp>
        <p:nvSpPr>
          <p:cNvPr id="138" name="Ovale 137"/>
          <p:cNvSpPr/>
          <p:nvPr userDrawn="1"/>
        </p:nvSpPr>
        <p:spPr>
          <a:xfrm>
            <a:off x="11685000" y="3651887"/>
            <a:ext cx="396000" cy="396303"/>
          </a:xfrm>
          <a:prstGeom prst="ellipse">
            <a:avLst/>
          </a:prstGeom>
          <a:solidFill>
            <a:srgbClr val="FABF8F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b="1" dirty="0" smtClean="0">
                <a:solidFill>
                  <a:schemeClr val="tx1"/>
                </a:solidFill>
              </a:rPr>
              <a:t>N</a:t>
            </a: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1042" name="Connettore 2 1041"/>
          <p:cNvCxnSpPr/>
          <p:nvPr userDrawn="1"/>
        </p:nvCxnSpPr>
        <p:spPr>
          <a:xfrm flipH="1" flipV="1">
            <a:off x="8889408" y="579109"/>
            <a:ext cx="1585308" cy="31882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ttangolo 140"/>
          <p:cNvSpPr/>
          <p:nvPr userDrawn="1"/>
        </p:nvSpPr>
        <p:spPr>
          <a:xfrm>
            <a:off x="10270261" y="834463"/>
            <a:ext cx="1706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Universo </a:t>
            </a:r>
          </a:p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Settentrionale</a:t>
            </a:r>
          </a:p>
          <a:p>
            <a:pPr algn="ctr" fontAlgn="base"/>
            <a:r>
              <a:rPr lang="it-IT" sz="2000" b="1" i="0" dirty="0" smtClean="0">
                <a:solidFill>
                  <a:schemeClr val="bg1"/>
                </a:solidFill>
                <a:effectLst/>
              </a:rPr>
              <a:t>materia</a:t>
            </a:r>
            <a:endParaRPr lang="it-IT" sz="20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42" name="Rettangolo 141"/>
          <p:cNvSpPr/>
          <p:nvPr userDrawn="1"/>
        </p:nvSpPr>
        <p:spPr>
          <a:xfrm>
            <a:off x="1056000" y="5089031"/>
            <a:ext cx="1471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Universo </a:t>
            </a:r>
          </a:p>
          <a:p>
            <a:pPr algn="ctr" fontAlgn="base"/>
            <a:r>
              <a:rPr lang="it-IT" sz="2000" b="1" dirty="0">
                <a:solidFill>
                  <a:schemeClr val="bg1"/>
                </a:solidFill>
              </a:rPr>
              <a:t>m</a:t>
            </a:r>
            <a:r>
              <a:rPr lang="it-IT" sz="2000" b="1" dirty="0" smtClean="0">
                <a:solidFill>
                  <a:schemeClr val="bg1"/>
                </a:solidFill>
              </a:rPr>
              <a:t>eridionale</a:t>
            </a:r>
          </a:p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A</a:t>
            </a:r>
            <a:r>
              <a:rPr lang="it-IT" sz="2000" b="1" i="0" dirty="0" smtClean="0">
                <a:solidFill>
                  <a:schemeClr val="bg1"/>
                </a:solidFill>
                <a:effectLst/>
              </a:rPr>
              <a:t>ntimateria</a:t>
            </a:r>
            <a:endParaRPr lang="it-IT" sz="20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3" name="CasellaDiTesto 52"/>
          <p:cNvSpPr txBox="1"/>
          <p:nvPr userDrawn="1"/>
        </p:nvSpPr>
        <p:spPr>
          <a:xfrm>
            <a:off x="8524192" y="2772930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B050"/>
                </a:solidFill>
              </a:rPr>
              <a:t>X</a:t>
            </a:r>
            <a:endParaRPr lang="it-IT" sz="3200" b="1" dirty="0">
              <a:solidFill>
                <a:srgbClr val="00B050"/>
              </a:solidFill>
            </a:endParaRPr>
          </a:p>
        </p:txBody>
      </p:sp>
      <p:sp>
        <p:nvSpPr>
          <p:cNvPr id="74" name="CasellaDiTesto 73"/>
          <p:cNvSpPr txBox="1"/>
          <p:nvPr userDrawn="1"/>
        </p:nvSpPr>
        <p:spPr>
          <a:xfrm>
            <a:off x="5796368" y="412505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E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75" name="CasellaDiTesto 74"/>
          <p:cNvSpPr txBox="1"/>
          <p:nvPr userDrawn="1"/>
        </p:nvSpPr>
        <p:spPr>
          <a:xfrm>
            <a:off x="9318685" y="59877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A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78" name="CasellaDiTesto 77"/>
          <p:cNvSpPr txBox="1"/>
          <p:nvPr userDrawn="1"/>
        </p:nvSpPr>
        <p:spPr>
          <a:xfrm>
            <a:off x="9289536" y="590050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B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80" name="CasellaDiTesto 79"/>
          <p:cNvSpPr txBox="1"/>
          <p:nvPr userDrawn="1"/>
        </p:nvSpPr>
        <p:spPr>
          <a:xfrm>
            <a:off x="8920502" y="3069000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C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83" name="CasellaDiTesto 82"/>
          <p:cNvSpPr txBox="1"/>
          <p:nvPr userDrawn="1"/>
        </p:nvSpPr>
        <p:spPr>
          <a:xfrm>
            <a:off x="2074743" y="312273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F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85" name="CasellaDiTesto 84"/>
          <p:cNvSpPr txBox="1"/>
          <p:nvPr userDrawn="1"/>
        </p:nvSpPr>
        <p:spPr>
          <a:xfrm>
            <a:off x="5218362" y="6167033"/>
            <a:ext cx="445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G</a:t>
            </a:r>
            <a:endParaRPr lang="it-IT" sz="3200" b="1" dirty="0">
              <a:solidFill>
                <a:schemeClr val="tx1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1000" y="2470920"/>
            <a:ext cx="1288721" cy="1172881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2708" y="3753434"/>
            <a:ext cx="1172881" cy="1129441"/>
          </a:xfrm>
          <a:prstGeom prst="rect">
            <a:avLst/>
          </a:prstGeom>
        </p:spPr>
      </p:pic>
      <p:cxnSp>
        <p:nvCxnSpPr>
          <p:cNvPr id="24" name="Connettore 1 23"/>
          <p:cNvCxnSpPr/>
          <p:nvPr userDrawn="1"/>
        </p:nvCxnSpPr>
        <p:spPr>
          <a:xfrm flipH="1" flipV="1">
            <a:off x="34384" y="3648639"/>
            <a:ext cx="1598774" cy="7022"/>
          </a:xfrm>
          <a:prstGeom prst="line">
            <a:avLst/>
          </a:prstGeom>
          <a:ln w="25400">
            <a:solidFill>
              <a:srgbClr val="186F4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28066" y="4164954"/>
            <a:ext cx="2560542" cy="2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358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pin i3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4564" y="234000"/>
            <a:ext cx="2022517" cy="2166983"/>
          </a:xfrm>
          <a:prstGeom prst="rect">
            <a:avLst/>
          </a:prstGeom>
        </p:spPr>
      </p:pic>
      <p:pic>
        <p:nvPicPr>
          <p:cNvPr id="1037" name="Immagine 103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4192" y="261800"/>
            <a:ext cx="518143" cy="505903"/>
          </a:xfrm>
          <a:prstGeom prst="rect">
            <a:avLst/>
          </a:prstGeom>
        </p:spPr>
      </p:pic>
      <p:sp>
        <p:nvSpPr>
          <p:cNvPr id="9" name="CasellaDiTesto 8"/>
          <p:cNvSpPr txBox="1"/>
          <p:nvPr userDrawn="1"/>
        </p:nvSpPr>
        <p:spPr>
          <a:xfrm>
            <a:off x="9318743" y="200570"/>
            <a:ext cx="1024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Z Blu</a:t>
            </a:r>
            <a:endParaRPr lang="it-IT" dirty="0"/>
          </a:p>
        </p:txBody>
      </p:sp>
      <p:cxnSp>
        <p:nvCxnSpPr>
          <p:cNvPr id="27" name="Connettore 1 26"/>
          <p:cNvCxnSpPr/>
          <p:nvPr userDrawn="1"/>
        </p:nvCxnSpPr>
        <p:spPr>
          <a:xfrm flipV="1">
            <a:off x="9331332" y="3379553"/>
            <a:ext cx="13425" cy="3307352"/>
          </a:xfrm>
          <a:prstGeom prst="line">
            <a:avLst/>
          </a:prstGeom>
          <a:ln w="63500">
            <a:solidFill>
              <a:srgbClr val="DFDA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 userDrawn="1"/>
        </p:nvCxnSpPr>
        <p:spPr>
          <a:xfrm flipV="1">
            <a:off x="9344576" y="0"/>
            <a:ext cx="12097" cy="3390759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/>
          <p:cNvSpPr txBox="1"/>
          <p:nvPr userDrawn="1"/>
        </p:nvSpPr>
        <p:spPr>
          <a:xfrm>
            <a:off x="10346160" y="3641831"/>
            <a:ext cx="168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/>
              <a:t>N°</a:t>
            </a:r>
            <a:r>
              <a:rPr lang="it-IT" sz="1800" b="1" baseline="0" dirty="0" smtClean="0"/>
              <a:t> momenti</a:t>
            </a:r>
            <a:endParaRPr lang="it-IT" sz="1800" b="1" dirty="0"/>
          </a:p>
        </p:txBody>
      </p:sp>
      <p:sp>
        <p:nvSpPr>
          <p:cNvPr id="10" name="CasellaDiTesto 9"/>
          <p:cNvSpPr txBox="1"/>
          <p:nvPr userDrawn="1"/>
        </p:nvSpPr>
        <p:spPr>
          <a:xfrm>
            <a:off x="9438254" y="8340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NORD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41" name="CasellaDiTesto 40"/>
          <p:cNvSpPr txBox="1"/>
          <p:nvPr userDrawn="1"/>
        </p:nvSpPr>
        <p:spPr>
          <a:xfrm>
            <a:off x="9377841" y="6451735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ANTINORD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56" name="CasellaDiTesto 55"/>
          <p:cNvSpPr txBox="1"/>
          <p:nvPr userDrawn="1"/>
        </p:nvSpPr>
        <p:spPr>
          <a:xfrm>
            <a:off x="9457421" y="3079305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SUD</a:t>
            </a:r>
          </a:p>
          <a:p>
            <a:r>
              <a:rPr lang="it-IT" b="1" dirty="0" smtClean="0">
                <a:solidFill>
                  <a:srgbClr val="00B050"/>
                </a:solidFill>
              </a:rPr>
              <a:t>ANTISUD</a:t>
            </a:r>
            <a:endParaRPr lang="it-IT" b="1" dirty="0">
              <a:solidFill>
                <a:srgbClr val="00B050"/>
              </a:solidFill>
            </a:endParaRPr>
          </a:p>
        </p:txBody>
      </p:sp>
      <p:pic>
        <p:nvPicPr>
          <p:cNvPr id="58" name="Immagine 5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621900" y="4679526"/>
            <a:ext cx="2022517" cy="2166983"/>
          </a:xfrm>
          <a:prstGeom prst="rect">
            <a:avLst/>
          </a:prstGeom>
        </p:spPr>
      </p:pic>
      <p:pic>
        <p:nvPicPr>
          <p:cNvPr id="2" name="Immagine 1"/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1000" y="-36000"/>
            <a:ext cx="6912000" cy="6912000"/>
          </a:xfrm>
          <a:prstGeom prst="rect">
            <a:avLst/>
          </a:prstGeom>
        </p:spPr>
      </p:pic>
      <p:cxnSp>
        <p:nvCxnSpPr>
          <p:cNvPr id="5" name="Connettore 1 4"/>
          <p:cNvCxnSpPr/>
          <p:nvPr userDrawn="1"/>
        </p:nvCxnSpPr>
        <p:spPr>
          <a:xfrm flipV="1">
            <a:off x="2424767" y="3395386"/>
            <a:ext cx="3313393" cy="19737"/>
          </a:xfrm>
          <a:prstGeom prst="line">
            <a:avLst/>
          </a:prstGeom>
          <a:ln w="63500">
            <a:solidFill>
              <a:srgbClr val="FC5DFD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 userDrawn="1"/>
        </p:nvSpPr>
        <p:spPr>
          <a:xfrm>
            <a:off x="5796368" y="60960"/>
            <a:ext cx="1142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3200" b="1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dirty="0" smtClean="0"/>
              <a:t>Y </a:t>
            </a:r>
            <a:r>
              <a:rPr lang="it-IT" dirty="0" err="1" smtClean="0"/>
              <a:t>Red</a:t>
            </a:r>
            <a:endParaRPr lang="it-IT" dirty="0"/>
          </a:p>
        </p:txBody>
      </p:sp>
      <p:cxnSp>
        <p:nvCxnSpPr>
          <p:cNvPr id="12" name="Connettore 1 11"/>
          <p:cNvCxnSpPr/>
          <p:nvPr userDrawn="1"/>
        </p:nvCxnSpPr>
        <p:spPr>
          <a:xfrm flipH="1">
            <a:off x="5732888" y="1121508"/>
            <a:ext cx="2273279" cy="2269250"/>
          </a:xfrm>
          <a:prstGeom prst="line">
            <a:avLst/>
          </a:prstGeom>
          <a:ln w="44450">
            <a:solidFill>
              <a:srgbClr val="57969F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 userDrawn="1"/>
        </p:nvCxnSpPr>
        <p:spPr>
          <a:xfrm>
            <a:off x="3394570" y="1104951"/>
            <a:ext cx="2317252" cy="2313310"/>
          </a:xfrm>
          <a:prstGeom prst="line">
            <a:avLst/>
          </a:prstGeom>
          <a:ln w="38100">
            <a:solidFill>
              <a:srgbClr val="9681CA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 userDrawn="1"/>
        </p:nvCxnSpPr>
        <p:spPr>
          <a:xfrm flipV="1">
            <a:off x="5711348" y="3356174"/>
            <a:ext cx="725" cy="3339688"/>
          </a:xfrm>
          <a:prstGeom prst="line">
            <a:avLst/>
          </a:prstGeom>
          <a:ln w="63500">
            <a:solidFill>
              <a:srgbClr val="5CFDFD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 userDrawn="1"/>
        </p:nvCxnSpPr>
        <p:spPr>
          <a:xfrm flipH="1">
            <a:off x="3391752" y="3366809"/>
            <a:ext cx="2344978" cy="2364989"/>
          </a:xfrm>
          <a:prstGeom prst="line">
            <a:avLst/>
          </a:prstGeom>
          <a:ln w="44450">
            <a:solidFill>
              <a:srgbClr val="FED67E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 userDrawn="1"/>
        </p:nvCxnSpPr>
        <p:spPr>
          <a:xfrm>
            <a:off x="5702017" y="3394095"/>
            <a:ext cx="3273983" cy="24166"/>
          </a:xfrm>
          <a:prstGeom prst="line">
            <a:avLst/>
          </a:prstGeom>
          <a:ln w="63500">
            <a:solidFill>
              <a:srgbClr val="00B05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 userDrawn="1"/>
        </p:nvSpPr>
        <p:spPr>
          <a:xfrm>
            <a:off x="6272944" y="-86337"/>
            <a:ext cx="170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Piano  equatore</a:t>
            </a:r>
            <a:endParaRPr lang="it-IT" b="1" dirty="0">
              <a:solidFill>
                <a:srgbClr val="00B050"/>
              </a:solidFill>
            </a:endParaRPr>
          </a:p>
        </p:txBody>
      </p:sp>
      <p:cxnSp>
        <p:nvCxnSpPr>
          <p:cNvPr id="33" name="Connettore 1 32"/>
          <p:cNvCxnSpPr/>
          <p:nvPr userDrawn="1"/>
        </p:nvCxnSpPr>
        <p:spPr>
          <a:xfrm>
            <a:off x="5732379" y="3443705"/>
            <a:ext cx="2298565" cy="2291014"/>
          </a:xfrm>
          <a:prstGeom prst="line">
            <a:avLst/>
          </a:prstGeom>
          <a:ln w="44450">
            <a:solidFill>
              <a:srgbClr val="ADFF2F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 userDrawn="1"/>
        </p:nvCxnSpPr>
        <p:spPr>
          <a:xfrm flipV="1">
            <a:off x="5719935" y="128056"/>
            <a:ext cx="10547" cy="3342760"/>
          </a:xfrm>
          <a:prstGeom prst="line">
            <a:avLst/>
          </a:prstGeom>
          <a:ln w="6350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e 81"/>
          <p:cNvSpPr/>
          <p:nvPr userDrawn="1"/>
        </p:nvSpPr>
        <p:spPr>
          <a:xfrm>
            <a:off x="5641174" y="3332569"/>
            <a:ext cx="151779" cy="14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CasellaDiTesto 110"/>
          <p:cNvSpPr txBox="1"/>
          <p:nvPr userDrawn="1"/>
        </p:nvSpPr>
        <p:spPr>
          <a:xfrm>
            <a:off x="7994576" y="645522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1/2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4" name="CasellaDiTesto 113"/>
          <p:cNvSpPr txBox="1"/>
          <p:nvPr userDrawn="1"/>
        </p:nvSpPr>
        <p:spPr>
          <a:xfrm>
            <a:off x="8779004" y="3517502"/>
            <a:ext cx="424483" cy="830997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0 </a:t>
            </a:r>
          </a:p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4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6" name="CasellaDiTesto 115"/>
          <p:cNvSpPr txBox="1"/>
          <p:nvPr userDrawn="1"/>
        </p:nvSpPr>
        <p:spPr>
          <a:xfrm>
            <a:off x="2671865" y="652159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3/2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7" name="CasellaDiTesto 116"/>
          <p:cNvSpPr txBox="1"/>
          <p:nvPr userDrawn="1"/>
        </p:nvSpPr>
        <p:spPr>
          <a:xfrm>
            <a:off x="2399786" y="3597335"/>
            <a:ext cx="456214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8" name="CasellaDiTesto 117"/>
          <p:cNvSpPr txBox="1"/>
          <p:nvPr userDrawn="1"/>
        </p:nvSpPr>
        <p:spPr>
          <a:xfrm>
            <a:off x="2889330" y="5902334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5/2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1" name="CasellaDiTesto 120"/>
          <p:cNvSpPr txBox="1"/>
          <p:nvPr userDrawn="1"/>
        </p:nvSpPr>
        <p:spPr>
          <a:xfrm>
            <a:off x="8122711" y="5705169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7/2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2" name="CasellaDiTesto 121"/>
          <p:cNvSpPr txBox="1"/>
          <p:nvPr userDrawn="1"/>
        </p:nvSpPr>
        <p:spPr>
          <a:xfrm>
            <a:off x="5126686" y="61292"/>
            <a:ext cx="456214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1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4" name="CasellaDiTesto 123"/>
          <p:cNvSpPr txBox="1"/>
          <p:nvPr userDrawn="1"/>
        </p:nvSpPr>
        <p:spPr>
          <a:xfrm>
            <a:off x="5924103" y="6285226"/>
            <a:ext cx="456214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3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8" name="CasellaDiTesto 127"/>
          <p:cNvSpPr txBox="1"/>
          <p:nvPr userDrawn="1"/>
        </p:nvSpPr>
        <p:spPr>
          <a:xfrm>
            <a:off x="7339008" y="330085"/>
            <a:ext cx="133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Osservatore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132" name="Ovale 131"/>
          <p:cNvSpPr/>
          <p:nvPr userDrawn="1"/>
        </p:nvSpPr>
        <p:spPr>
          <a:xfrm>
            <a:off x="11685000" y="2664000"/>
            <a:ext cx="396000" cy="396000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6</a:t>
            </a:r>
            <a:endParaRPr lang="it-IT" dirty="0"/>
          </a:p>
        </p:txBody>
      </p:sp>
      <p:sp>
        <p:nvSpPr>
          <p:cNvPr id="133" name="Ovale 132"/>
          <p:cNvSpPr/>
          <p:nvPr userDrawn="1"/>
        </p:nvSpPr>
        <p:spPr>
          <a:xfrm>
            <a:off x="11685000" y="3157792"/>
            <a:ext cx="396000" cy="396303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36" name="CasellaDiTesto 135"/>
          <p:cNvSpPr txBox="1"/>
          <p:nvPr userDrawn="1"/>
        </p:nvSpPr>
        <p:spPr>
          <a:xfrm>
            <a:off x="11115742" y="3199219"/>
            <a:ext cx="76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err="1" smtClean="0"/>
              <a:t>Null</a:t>
            </a:r>
            <a:endParaRPr lang="it-IT" sz="1800" b="1" dirty="0"/>
          </a:p>
        </p:txBody>
      </p:sp>
      <p:sp>
        <p:nvSpPr>
          <p:cNvPr id="137" name="CasellaDiTesto 136"/>
          <p:cNvSpPr txBox="1"/>
          <p:nvPr userDrawn="1"/>
        </p:nvSpPr>
        <p:spPr>
          <a:xfrm>
            <a:off x="11068017" y="2681776"/>
            <a:ext cx="87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/>
              <a:t>Zero</a:t>
            </a:r>
            <a:endParaRPr lang="it-IT" sz="1800" b="1" dirty="0"/>
          </a:p>
        </p:txBody>
      </p:sp>
      <p:sp>
        <p:nvSpPr>
          <p:cNvPr id="138" name="Ovale 137"/>
          <p:cNvSpPr/>
          <p:nvPr userDrawn="1"/>
        </p:nvSpPr>
        <p:spPr>
          <a:xfrm>
            <a:off x="11685000" y="3651887"/>
            <a:ext cx="396000" cy="396303"/>
          </a:xfrm>
          <a:prstGeom prst="ellipse">
            <a:avLst/>
          </a:prstGeom>
          <a:solidFill>
            <a:srgbClr val="FABF8F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b="1" dirty="0" smtClean="0">
                <a:solidFill>
                  <a:schemeClr val="tx1"/>
                </a:solidFill>
              </a:rPr>
              <a:t>N</a:t>
            </a: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1042" name="Connettore 2 1041"/>
          <p:cNvCxnSpPr/>
          <p:nvPr userDrawn="1"/>
        </p:nvCxnSpPr>
        <p:spPr>
          <a:xfrm flipH="1" flipV="1">
            <a:off x="8889408" y="579109"/>
            <a:ext cx="1585308" cy="31882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ttangolo 140"/>
          <p:cNvSpPr/>
          <p:nvPr userDrawn="1"/>
        </p:nvSpPr>
        <p:spPr>
          <a:xfrm>
            <a:off x="10270261" y="834463"/>
            <a:ext cx="1706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Universo </a:t>
            </a:r>
          </a:p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Settentrionale</a:t>
            </a:r>
          </a:p>
          <a:p>
            <a:pPr algn="ctr" fontAlgn="base"/>
            <a:r>
              <a:rPr lang="it-IT" sz="2000" b="1" i="0" dirty="0" smtClean="0">
                <a:solidFill>
                  <a:schemeClr val="bg1"/>
                </a:solidFill>
                <a:effectLst/>
              </a:rPr>
              <a:t>materia</a:t>
            </a:r>
            <a:endParaRPr lang="it-IT" sz="20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42" name="Rettangolo 141"/>
          <p:cNvSpPr/>
          <p:nvPr userDrawn="1"/>
        </p:nvSpPr>
        <p:spPr>
          <a:xfrm>
            <a:off x="1056000" y="5089031"/>
            <a:ext cx="1471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Universo </a:t>
            </a:r>
          </a:p>
          <a:p>
            <a:pPr algn="ctr" fontAlgn="base"/>
            <a:r>
              <a:rPr lang="it-IT" sz="2000" b="1" dirty="0">
                <a:solidFill>
                  <a:schemeClr val="bg1"/>
                </a:solidFill>
              </a:rPr>
              <a:t>m</a:t>
            </a:r>
            <a:r>
              <a:rPr lang="it-IT" sz="2000" b="1" dirty="0" smtClean="0">
                <a:solidFill>
                  <a:schemeClr val="bg1"/>
                </a:solidFill>
              </a:rPr>
              <a:t>eridionale</a:t>
            </a:r>
          </a:p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A</a:t>
            </a:r>
            <a:r>
              <a:rPr lang="it-IT" sz="2000" b="1" i="0" dirty="0" smtClean="0">
                <a:solidFill>
                  <a:schemeClr val="bg1"/>
                </a:solidFill>
                <a:effectLst/>
              </a:rPr>
              <a:t>ntimateria</a:t>
            </a:r>
            <a:endParaRPr lang="it-IT" sz="20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3" name="CasellaDiTesto 52"/>
          <p:cNvSpPr txBox="1"/>
          <p:nvPr userDrawn="1"/>
        </p:nvSpPr>
        <p:spPr>
          <a:xfrm>
            <a:off x="8524192" y="2772930"/>
            <a:ext cx="1539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B050"/>
                </a:solidFill>
              </a:rPr>
              <a:t>X Green</a:t>
            </a:r>
            <a:endParaRPr lang="it-IT" sz="3200" b="1" dirty="0">
              <a:solidFill>
                <a:srgbClr val="00B050"/>
              </a:solidFill>
            </a:endParaRPr>
          </a:p>
        </p:txBody>
      </p:sp>
      <p:sp>
        <p:nvSpPr>
          <p:cNvPr id="74" name="CasellaDiTesto 73"/>
          <p:cNvSpPr txBox="1"/>
          <p:nvPr userDrawn="1"/>
        </p:nvSpPr>
        <p:spPr>
          <a:xfrm>
            <a:off x="5796368" y="412505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E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75" name="CasellaDiTesto 74"/>
          <p:cNvSpPr txBox="1"/>
          <p:nvPr userDrawn="1"/>
        </p:nvSpPr>
        <p:spPr>
          <a:xfrm>
            <a:off x="9318685" y="59877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A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78" name="CasellaDiTesto 77"/>
          <p:cNvSpPr txBox="1"/>
          <p:nvPr userDrawn="1"/>
        </p:nvSpPr>
        <p:spPr>
          <a:xfrm>
            <a:off x="9289536" y="590050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B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80" name="CasellaDiTesto 79"/>
          <p:cNvSpPr txBox="1"/>
          <p:nvPr userDrawn="1"/>
        </p:nvSpPr>
        <p:spPr>
          <a:xfrm>
            <a:off x="8920502" y="3069000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C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83" name="CasellaDiTesto 82"/>
          <p:cNvSpPr txBox="1"/>
          <p:nvPr userDrawn="1"/>
        </p:nvSpPr>
        <p:spPr>
          <a:xfrm>
            <a:off x="2074743" y="312273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F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85" name="CasellaDiTesto 84"/>
          <p:cNvSpPr txBox="1"/>
          <p:nvPr userDrawn="1"/>
        </p:nvSpPr>
        <p:spPr>
          <a:xfrm>
            <a:off x="5218362" y="6167033"/>
            <a:ext cx="445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G</a:t>
            </a:r>
            <a:endParaRPr lang="it-IT" sz="3200" b="1" dirty="0">
              <a:solidFill>
                <a:schemeClr val="tx1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1000" y="2470920"/>
            <a:ext cx="1288721" cy="1172881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2708" y="3753434"/>
            <a:ext cx="1172881" cy="1129441"/>
          </a:xfrm>
          <a:prstGeom prst="rect">
            <a:avLst/>
          </a:prstGeom>
        </p:spPr>
      </p:pic>
      <p:cxnSp>
        <p:nvCxnSpPr>
          <p:cNvPr id="24" name="Connettore 1 23"/>
          <p:cNvCxnSpPr/>
          <p:nvPr userDrawn="1"/>
        </p:nvCxnSpPr>
        <p:spPr>
          <a:xfrm flipH="1" flipV="1">
            <a:off x="34384" y="3648639"/>
            <a:ext cx="1598774" cy="7022"/>
          </a:xfrm>
          <a:prstGeom prst="line">
            <a:avLst/>
          </a:prstGeom>
          <a:ln w="25400">
            <a:solidFill>
              <a:srgbClr val="186F4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magine 5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28066" y="4164954"/>
            <a:ext cx="2560542" cy="2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856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4564" y="234000"/>
            <a:ext cx="2022517" cy="2166983"/>
          </a:xfrm>
          <a:prstGeom prst="rect">
            <a:avLst/>
          </a:prstGeom>
        </p:spPr>
      </p:pic>
      <p:pic>
        <p:nvPicPr>
          <p:cNvPr id="1037" name="Immagine 103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4192" y="261800"/>
            <a:ext cx="518143" cy="505903"/>
          </a:xfrm>
          <a:prstGeom prst="rect">
            <a:avLst/>
          </a:prstGeom>
        </p:spPr>
      </p:pic>
      <p:sp>
        <p:nvSpPr>
          <p:cNvPr id="9" name="CasellaDiTesto 8"/>
          <p:cNvSpPr txBox="1"/>
          <p:nvPr userDrawn="1"/>
        </p:nvSpPr>
        <p:spPr>
          <a:xfrm>
            <a:off x="9318743" y="200570"/>
            <a:ext cx="380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Z</a:t>
            </a:r>
            <a:endParaRPr lang="it-IT" dirty="0"/>
          </a:p>
        </p:txBody>
      </p:sp>
      <p:cxnSp>
        <p:nvCxnSpPr>
          <p:cNvPr id="27" name="Connettore 1 26"/>
          <p:cNvCxnSpPr/>
          <p:nvPr userDrawn="1"/>
        </p:nvCxnSpPr>
        <p:spPr>
          <a:xfrm flipV="1">
            <a:off x="9331332" y="3379553"/>
            <a:ext cx="13425" cy="3307352"/>
          </a:xfrm>
          <a:prstGeom prst="line">
            <a:avLst/>
          </a:prstGeom>
          <a:ln w="63500">
            <a:solidFill>
              <a:srgbClr val="DFDA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 userDrawn="1"/>
        </p:nvCxnSpPr>
        <p:spPr>
          <a:xfrm flipV="1">
            <a:off x="9344576" y="0"/>
            <a:ext cx="12097" cy="3390759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/>
          <p:cNvSpPr txBox="1"/>
          <p:nvPr userDrawn="1"/>
        </p:nvSpPr>
        <p:spPr>
          <a:xfrm>
            <a:off x="10346160" y="3641831"/>
            <a:ext cx="168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/>
              <a:t>N°</a:t>
            </a:r>
            <a:r>
              <a:rPr lang="it-IT" sz="1800" b="1" baseline="0" dirty="0" smtClean="0"/>
              <a:t> momenti</a:t>
            </a:r>
            <a:endParaRPr lang="it-IT" sz="1800" b="1" dirty="0"/>
          </a:p>
        </p:txBody>
      </p:sp>
      <p:sp>
        <p:nvSpPr>
          <p:cNvPr id="10" name="CasellaDiTesto 9"/>
          <p:cNvSpPr txBox="1"/>
          <p:nvPr userDrawn="1"/>
        </p:nvSpPr>
        <p:spPr>
          <a:xfrm>
            <a:off x="9438254" y="8340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NORD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41" name="CasellaDiTesto 40"/>
          <p:cNvSpPr txBox="1"/>
          <p:nvPr userDrawn="1"/>
        </p:nvSpPr>
        <p:spPr>
          <a:xfrm>
            <a:off x="9377841" y="6451735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ANTINORD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56" name="CasellaDiTesto 55"/>
          <p:cNvSpPr txBox="1"/>
          <p:nvPr userDrawn="1"/>
        </p:nvSpPr>
        <p:spPr>
          <a:xfrm>
            <a:off x="9457421" y="3079305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SUD</a:t>
            </a:r>
          </a:p>
          <a:p>
            <a:r>
              <a:rPr lang="it-IT" b="1" dirty="0" smtClean="0">
                <a:solidFill>
                  <a:srgbClr val="00B050"/>
                </a:solidFill>
              </a:rPr>
              <a:t>ANTISUD</a:t>
            </a:r>
            <a:endParaRPr lang="it-IT" b="1" dirty="0">
              <a:solidFill>
                <a:srgbClr val="00B050"/>
              </a:solidFill>
            </a:endParaRPr>
          </a:p>
        </p:txBody>
      </p:sp>
      <p:pic>
        <p:nvPicPr>
          <p:cNvPr id="58" name="Immagine 5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621900" y="4679526"/>
            <a:ext cx="2022517" cy="2166983"/>
          </a:xfrm>
          <a:prstGeom prst="rect">
            <a:avLst/>
          </a:prstGeom>
        </p:spPr>
      </p:pic>
      <p:pic>
        <p:nvPicPr>
          <p:cNvPr id="2" name="Immagine 1"/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1000" y="-36000"/>
            <a:ext cx="6912000" cy="6912000"/>
          </a:xfrm>
          <a:prstGeom prst="rect">
            <a:avLst/>
          </a:prstGeom>
        </p:spPr>
      </p:pic>
      <p:cxnSp>
        <p:nvCxnSpPr>
          <p:cNvPr id="5" name="Connettore 1 4"/>
          <p:cNvCxnSpPr/>
          <p:nvPr userDrawn="1"/>
        </p:nvCxnSpPr>
        <p:spPr>
          <a:xfrm flipV="1">
            <a:off x="2424767" y="3395386"/>
            <a:ext cx="3313393" cy="19737"/>
          </a:xfrm>
          <a:prstGeom prst="line">
            <a:avLst/>
          </a:prstGeom>
          <a:ln w="63500">
            <a:solidFill>
              <a:srgbClr val="FC5DFD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 userDrawn="1"/>
        </p:nvSpPr>
        <p:spPr>
          <a:xfrm>
            <a:off x="5796368" y="60960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3200" b="1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dirty="0" smtClean="0"/>
              <a:t>Y</a:t>
            </a:r>
            <a:endParaRPr lang="it-IT" dirty="0"/>
          </a:p>
        </p:txBody>
      </p:sp>
      <p:cxnSp>
        <p:nvCxnSpPr>
          <p:cNvPr id="12" name="Connettore 1 11"/>
          <p:cNvCxnSpPr/>
          <p:nvPr userDrawn="1"/>
        </p:nvCxnSpPr>
        <p:spPr>
          <a:xfrm flipH="1">
            <a:off x="5732888" y="1121508"/>
            <a:ext cx="2273279" cy="2269250"/>
          </a:xfrm>
          <a:prstGeom prst="line">
            <a:avLst/>
          </a:prstGeom>
          <a:ln w="44450">
            <a:solidFill>
              <a:srgbClr val="57969F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 userDrawn="1"/>
        </p:nvCxnSpPr>
        <p:spPr>
          <a:xfrm>
            <a:off x="3394570" y="1104951"/>
            <a:ext cx="2317252" cy="2313310"/>
          </a:xfrm>
          <a:prstGeom prst="line">
            <a:avLst/>
          </a:prstGeom>
          <a:ln w="38100">
            <a:solidFill>
              <a:srgbClr val="9681CA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 userDrawn="1"/>
        </p:nvCxnSpPr>
        <p:spPr>
          <a:xfrm flipV="1">
            <a:off x="5711348" y="3356174"/>
            <a:ext cx="725" cy="3339688"/>
          </a:xfrm>
          <a:prstGeom prst="line">
            <a:avLst/>
          </a:prstGeom>
          <a:ln w="63500">
            <a:solidFill>
              <a:srgbClr val="5CFDFD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 userDrawn="1"/>
        </p:nvCxnSpPr>
        <p:spPr>
          <a:xfrm flipH="1">
            <a:off x="3391752" y="3366809"/>
            <a:ext cx="2344978" cy="2364989"/>
          </a:xfrm>
          <a:prstGeom prst="line">
            <a:avLst/>
          </a:prstGeom>
          <a:ln w="44450">
            <a:solidFill>
              <a:srgbClr val="FED67E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 userDrawn="1"/>
        </p:nvCxnSpPr>
        <p:spPr>
          <a:xfrm>
            <a:off x="5702017" y="3394095"/>
            <a:ext cx="3273983" cy="24166"/>
          </a:xfrm>
          <a:prstGeom prst="line">
            <a:avLst/>
          </a:prstGeom>
          <a:ln w="63500">
            <a:solidFill>
              <a:srgbClr val="00B05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 userDrawn="1"/>
        </p:nvSpPr>
        <p:spPr>
          <a:xfrm>
            <a:off x="6272944" y="-86337"/>
            <a:ext cx="170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Piano  equatore</a:t>
            </a:r>
            <a:endParaRPr lang="it-IT" b="1" dirty="0">
              <a:solidFill>
                <a:srgbClr val="00B050"/>
              </a:solidFill>
            </a:endParaRPr>
          </a:p>
        </p:txBody>
      </p:sp>
      <p:cxnSp>
        <p:nvCxnSpPr>
          <p:cNvPr id="33" name="Connettore 1 32"/>
          <p:cNvCxnSpPr/>
          <p:nvPr userDrawn="1"/>
        </p:nvCxnSpPr>
        <p:spPr>
          <a:xfrm>
            <a:off x="5732379" y="3443705"/>
            <a:ext cx="2298565" cy="2291014"/>
          </a:xfrm>
          <a:prstGeom prst="line">
            <a:avLst/>
          </a:prstGeom>
          <a:ln w="44450">
            <a:solidFill>
              <a:srgbClr val="ADFF2F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 userDrawn="1"/>
        </p:nvCxnSpPr>
        <p:spPr>
          <a:xfrm flipV="1">
            <a:off x="5719935" y="128056"/>
            <a:ext cx="10547" cy="3342760"/>
          </a:xfrm>
          <a:prstGeom prst="line">
            <a:avLst/>
          </a:prstGeom>
          <a:ln w="6350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e 81"/>
          <p:cNvSpPr/>
          <p:nvPr userDrawn="1"/>
        </p:nvSpPr>
        <p:spPr>
          <a:xfrm>
            <a:off x="5641174" y="3332569"/>
            <a:ext cx="151779" cy="14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CasellaDiTesto 110"/>
          <p:cNvSpPr txBox="1"/>
          <p:nvPr userDrawn="1"/>
        </p:nvSpPr>
        <p:spPr>
          <a:xfrm>
            <a:off x="7994576" y="645522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1/2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4" name="CasellaDiTesto 113"/>
          <p:cNvSpPr txBox="1"/>
          <p:nvPr userDrawn="1"/>
        </p:nvSpPr>
        <p:spPr>
          <a:xfrm>
            <a:off x="8779004" y="3517502"/>
            <a:ext cx="424483" cy="830997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0 </a:t>
            </a:r>
          </a:p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4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6" name="CasellaDiTesto 115"/>
          <p:cNvSpPr txBox="1"/>
          <p:nvPr userDrawn="1"/>
        </p:nvSpPr>
        <p:spPr>
          <a:xfrm>
            <a:off x="2671865" y="652159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3/2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7" name="CasellaDiTesto 116"/>
          <p:cNvSpPr txBox="1"/>
          <p:nvPr userDrawn="1"/>
        </p:nvSpPr>
        <p:spPr>
          <a:xfrm>
            <a:off x="2399786" y="3597335"/>
            <a:ext cx="456214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8" name="CasellaDiTesto 117"/>
          <p:cNvSpPr txBox="1"/>
          <p:nvPr userDrawn="1"/>
        </p:nvSpPr>
        <p:spPr>
          <a:xfrm>
            <a:off x="2889330" y="5902334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5/2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1" name="CasellaDiTesto 120"/>
          <p:cNvSpPr txBox="1"/>
          <p:nvPr userDrawn="1"/>
        </p:nvSpPr>
        <p:spPr>
          <a:xfrm>
            <a:off x="8122711" y="5705169"/>
            <a:ext cx="656819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smtClean="0">
                <a:solidFill>
                  <a:srgbClr val="FF0000"/>
                </a:solidFill>
              </a:rPr>
              <a:t>7/2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2" name="CasellaDiTesto 121"/>
          <p:cNvSpPr txBox="1"/>
          <p:nvPr userDrawn="1"/>
        </p:nvSpPr>
        <p:spPr>
          <a:xfrm>
            <a:off x="5126686" y="61292"/>
            <a:ext cx="456214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1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4" name="CasellaDiTesto 123"/>
          <p:cNvSpPr txBox="1"/>
          <p:nvPr userDrawn="1"/>
        </p:nvSpPr>
        <p:spPr>
          <a:xfrm>
            <a:off x="5924103" y="6285226"/>
            <a:ext cx="456214" cy="46166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baseline="0" dirty="0" smtClean="0">
                <a:solidFill>
                  <a:srgbClr val="FF0000"/>
                </a:solidFill>
              </a:rPr>
              <a:t>3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8" name="CasellaDiTesto 127"/>
          <p:cNvSpPr txBox="1"/>
          <p:nvPr userDrawn="1"/>
        </p:nvSpPr>
        <p:spPr>
          <a:xfrm>
            <a:off x="7339008" y="330085"/>
            <a:ext cx="133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Osservatore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132" name="Ovale 131"/>
          <p:cNvSpPr/>
          <p:nvPr userDrawn="1"/>
        </p:nvSpPr>
        <p:spPr>
          <a:xfrm>
            <a:off x="11685000" y="2664000"/>
            <a:ext cx="396000" cy="396000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6</a:t>
            </a:r>
            <a:endParaRPr lang="it-IT" dirty="0"/>
          </a:p>
        </p:txBody>
      </p:sp>
      <p:sp>
        <p:nvSpPr>
          <p:cNvPr id="133" name="Ovale 132"/>
          <p:cNvSpPr/>
          <p:nvPr userDrawn="1"/>
        </p:nvSpPr>
        <p:spPr>
          <a:xfrm>
            <a:off x="11685000" y="3157792"/>
            <a:ext cx="396000" cy="396303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36" name="CasellaDiTesto 135"/>
          <p:cNvSpPr txBox="1"/>
          <p:nvPr userDrawn="1"/>
        </p:nvSpPr>
        <p:spPr>
          <a:xfrm>
            <a:off x="11115742" y="3199219"/>
            <a:ext cx="76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err="1" smtClean="0"/>
              <a:t>Null</a:t>
            </a:r>
            <a:endParaRPr lang="it-IT" sz="1800" b="1" dirty="0"/>
          </a:p>
        </p:txBody>
      </p:sp>
      <p:sp>
        <p:nvSpPr>
          <p:cNvPr id="137" name="CasellaDiTesto 136"/>
          <p:cNvSpPr txBox="1"/>
          <p:nvPr userDrawn="1"/>
        </p:nvSpPr>
        <p:spPr>
          <a:xfrm>
            <a:off x="11068017" y="2681776"/>
            <a:ext cx="87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/>
              <a:t>Zero</a:t>
            </a:r>
            <a:endParaRPr lang="it-IT" sz="1800" b="1" dirty="0"/>
          </a:p>
        </p:txBody>
      </p:sp>
      <p:sp>
        <p:nvSpPr>
          <p:cNvPr id="138" name="Ovale 137"/>
          <p:cNvSpPr/>
          <p:nvPr userDrawn="1"/>
        </p:nvSpPr>
        <p:spPr>
          <a:xfrm>
            <a:off x="11685000" y="3651887"/>
            <a:ext cx="396000" cy="396303"/>
          </a:xfrm>
          <a:prstGeom prst="ellipse">
            <a:avLst/>
          </a:prstGeom>
          <a:solidFill>
            <a:srgbClr val="FABF8F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b="1" dirty="0" smtClean="0">
                <a:solidFill>
                  <a:schemeClr val="tx1"/>
                </a:solidFill>
              </a:rPr>
              <a:t>N</a:t>
            </a: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1042" name="Connettore 2 1041"/>
          <p:cNvCxnSpPr/>
          <p:nvPr userDrawn="1"/>
        </p:nvCxnSpPr>
        <p:spPr>
          <a:xfrm flipH="1" flipV="1">
            <a:off x="8889408" y="579109"/>
            <a:ext cx="1585308" cy="31882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ttangolo 140"/>
          <p:cNvSpPr/>
          <p:nvPr userDrawn="1"/>
        </p:nvSpPr>
        <p:spPr>
          <a:xfrm>
            <a:off x="10270261" y="834463"/>
            <a:ext cx="1706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Universo </a:t>
            </a:r>
          </a:p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Settentrionale</a:t>
            </a:r>
          </a:p>
          <a:p>
            <a:pPr algn="ctr" fontAlgn="base"/>
            <a:r>
              <a:rPr lang="it-IT" sz="2000" b="1" i="0" dirty="0" smtClean="0">
                <a:solidFill>
                  <a:schemeClr val="bg1"/>
                </a:solidFill>
                <a:effectLst/>
              </a:rPr>
              <a:t>materia</a:t>
            </a:r>
            <a:endParaRPr lang="it-IT" sz="20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42" name="Rettangolo 141"/>
          <p:cNvSpPr/>
          <p:nvPr userDrawn="1"/>
        </p:nvSpPr>
        <p:spPr>
          <a:xfrm>
            <a:off x="1056000" y="5089031"/>
            <a:ext cx="1471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Universo </a:t>
            </a:r>
          </a:p>
          <a:p>
            <a:pPr algn="ctr" fontAlgn="base"/>
            <a:r>
              <a:rPr lang="it-IT" sz="2000" b="1" dirty="0">
                <a:solidFill>
                  <a:schemeClr val="bg1"/>
                </a:solidFill>
              </a:rPr>
              <a:t>m</a:t>
            </a:r>
            <a:r>
              <a:rPr lang="it-IT" sz="2000" b="1" dirty="0" smtClean="0">
                <a:solidFill>
                  <a:schemeClr val="bg1"/>
                </a:solidFill>
              </a:rPr>
              <a:t>eridionale</a:t>
            </a:r>
          </a:p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A</a:t>
            </a:r>
            <a:r>
              <a:rPr lang="it-IT" sz="2000" b="1" i="0" dirty="0" smtClean="0">
                <a:solidFill>
                  <a:schemeClr val="bg1"/>
                </a:solidFill>
                <a:effectLst/>
              </a:rPr>
              <a:t>ntimateria</a:t>
            </a:r>
            <a:endParaRPr lang="it-IT" sz="20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3" name="CasellaDiTesto 52"/>
          <p:cNvSpPr txBox="1"/>
          <p:nvPr userDrawn="1"/>
        </p:nvSpPr>
        <p:spPr>
          <a:xfrm>
            <a:off x="8524192" y="2772930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B050"/>
                </a:solidFill>
              </a:rPr>
              <a:t>X</a:t>
            </a:r>
            <a:endParaRPr lang="it-IT" sz="3200" b="1" dirty="0">
              <a:solidFill>
                <a:srgbClr val="00B050"/>
              </a:solidFill>
            </a:endParaRPr>
          </a:p>
        </p:txBody>
      </p:sp>
      <p:sp>
        <p:nvSpPr>
          <p:cNvPr id="74" name="CasellaDiTesto 73"/>
          <p:cNvSpPr txBox="1"/>
          <p:nvPr userDrawn="1"/>
        </p:nvSpPr>
        <p:spPr>
          <a:xfrm>
            <a:off x="5796368" y="412505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E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75" name="CasellaDiTesto 74"/>
          <p:cNvSpPr txBox="1"/>
          <p:nvPr userDrawn="1"/>
        </p:nvSpPr>
        <p:spPr>
          <a:xfrm>
            <a:off x="9318685" y="59877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A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78" name="CasellaDiTesto 77"/>
          <p:cNvSpPr txBox="1"/>
          <p:nvPr userDrawn="1"/>
        </p:nvSpPr>
        <p:spPr>
          <a:xfrm>
            <a:off x="9289536" y="590050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B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80" name="CasellaDiTesto 79"/>
          <p:cNvSpPr txBox="1"/>
          <p:nvPr userDrawn="1"/>
        </p:nvSpPr>
        <p:spPr>
          <a:xfrm>
            <a:off x="8920502" y="3069000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C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83" name="CasellaDiTesto 82"/>
          <p:cNvSpPr txBox="1"/>
          <p:nvPr userDrawn="1"/>
        </p:nvSpPr>
        <p:spPr>
          <a:xfrm>
            <a:off x="2074743" y="312273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F</a:t>
            </a:r>
            <a:endParaRPr lang="it-IT" sz="3200" b="1" dirty="0">
              <a:solidFill>
                <a:schemeClr val="tx1"/>
              </a:solidFill>
            </a:endParaRPr>
          </a:p>
        </p:txBody>
      </p:sp>
      <p:sp>
        <p:nvSpPr>
          <p:cNvPr id="85" name="CasellaDiTesto 84"/>
          <p:cNvSpPr txBox="1"/>
          <p:nvPr userDrawn="1"/>
        </p:nvSpPr>
        <p:spPr>
          <a:xfrm>
            <a:off x="5218362" y="6167033"/>
            <a:ext cx="445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G</a:t>
            </a:r>
            <a:endParaRPr lang="it-IT" sz="3200" b="1" dirty="0">
              <a:solidFill>
                <a:schemeClr val="tx1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1000" y="2470920"/>
            <a:ext cx="1288721" cy="1172881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2708" y="3753434"/>
            <a:ext cx="1172881" cy="1129441"/>
          </a:xfrm>
          <a:prstGeom prst="rect">
            <a:avLst/>
          </a:prstGeom>
        </p:spPr>
      </p:pic>
      <p:cxnSp>
        <p:nvCxnSpPr>
          <p:cNvPr id="24" name="Connettore 1 23"/>
          <p:cNvCxnSpPr/>
          <p:nvPr userDrawn="1"/>
        </p:nvCxnSpPr>
        <p:spPr>
          <a:xfrm flipH="1" flipV="1">
            <a:off x="34384" y="3648639"/>
            <a:ext cx="1598774" cy="7022"/>
          </a:xfrm>
          <a:prstGeom prst="line">
            <a:avLst/>
          </a:prstGeom>
          <a:ln w="25400">
            <a:solidFill>
              <a:srgbClr val="186F4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Immagine 5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3290" y="51934"/>
            <a:ext cx="2366755" cy="2382675"/>
          </a:xfrm>
          <a:prstGeom prst="rect">
            <a:avLst/>
          </a:prstGeom>
        </p:spPr>
      </p:pic>
      <p:pic>
        <p:nvPicPr>
          <p:cNvPr id="54" name="Immagine 5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628066" y="4164954"/>
            <a:ext cx="2560542" cy="2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50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imo 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00" y="123545"/>
            <a:ext cx="6610909" cy="6610909"/>
          </a:xfrm>
          <a:prstGeom prst="rect">
            <a:avLst/>
          </a:prstGeom>
        </p:spPr>
      </p:pic>
      <p:sp>
        <p:nvSpPr>
          <p:cNvPr id="4" name="CasellaDiTesto 3"/>
          <p:cNvSpPr txBox="1"/>
          <p:nvPr userDrawn="1"/>
        </p:nvSpPr>
        <p:spPr>
          <a:xfrm>
            <a:off x="8606219" y="3464633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B050"/>
                </a:solidFill>
              </a:rPr>
              <a:t>X</a:t>
            </a:r>
            <a:endParaRPr lang="it-IT" sz="3200" b="1" dirty="0">
              <a:solidFill>
                <a:srgbClr val="00B050"/>
              </a:solidFill>
            </a:endParaRPr>
          </a:p>
        </p:txBody>
      </p:sp>
      <p:cxnSp>
        <p:nvCxnSpPr>
          <p:cNvPr id="5" name="Connettore 1 4"/>
          <p:cNvCxnSpPr>
            <a:stCxn id="55" idx="1"/>
          </p:cNvCxnSpPr>
          <p:nvPr userDrawn="1"/>
        </p:nvCxnSpPr>
        <p:spPr>
          <a:xfrm flipV="1">
            <a:off x="2406000" y="3395385"/>
            <a:ext cx="3332160" cy="33615"/>
          </a:xfrm>
          <a:prstGeom prst="line">
            <a:avLst/>
          </a:prstGeom>
          <a:ln w="63500">
            <a:solidFill>
              <a:srgbClr val="FC5DFD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 userDrawn="1"/>
        </p:nvCxnSpPr>
        <p:spPr>
          <a:xfrm flipV="1">
            <a:off x="5734336" y="99001"/>
            <a:ext cx="10547" cy="3342760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 userDrawn="1"/>
        </p:nvSpPr>
        <p:spPr>
          <a:xfrm>
            <a:off x="5796368" y="0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accent5">
                    <a:lumMod val="75000"/>
                  </a:schemeClr>
                </a:solidFill>
              </a:rPr>
              <a:t>Y</a:t>
            </a:r>
            <a:endParaRPr lang="it-IT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1954898" y="92242"/>
            <a:ext cx="380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Z</a:t>
            </a:r>
            <a:endParaRPr lang="it-IT" sz="3200" b="1" dirty="0">
              <a:solidFill>
                <a:srgbClr val="FF0000"/>
              </a:solidFill>
            </a:endParaRPr>
          </a:p>
        </p:txBody>
      </p:sp>
      <p:cxnSp>
        <p:nvCxnSpPr>
          <p:cNvPr id="12" name="Connettore 1 11"/>
          <p:cNvCxnSpPr/>
          <p:nvPr userDrawn="1"/>
        </p:nvCxnSpPr>
        <p:spPr>
          <a:xfrm flipH="1">
            <a:off x="5732886" y="125598"/>
            <a:ext cx="3284023" cy="3265160"/>
          </a:xfrm>
          <a:prstGeom prst="line">
            <a:avLst/>
          </a:prstGeom>
          <a:ln w="25400">
            <a:solidFill>
              <a:srgbClr val="57969F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 userDrawn="1"/>
        </p:nvCxnSpPr>
        <p:spPr>
          <a:xfrm>
            <a:off x="2406000" y="123545"/>
            <a:ext cx="3326886" cy="3274511"/>
          </a:xfrm>
          <a:prstGeom prst="line">
            <a:avLst/>
          </a:prstGeom>
          <a:ln w="25400">
            <a:solidFill>
              <a:srgbClr val="9681CA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/>
          <p:cNvSpPr/>
          <p:nvPr userDrawn="1"/>
        </p:nvSpPr>
        <p:spPr>
          <a:xfrm>
            <a:off x="11470805" y="5929059"/>
            <a:ext cx="247162" cy="24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4</a:t>
            </a:r>
            <a:endParaRPr lang="it-IT" sz="1600" dirty="0"/>
          </a:p>
        </p:txBody>
      </p:sp>
      <p:sp>
        <p:nvSpPr>
          <p:cNvPr id="13" name="Ovale 12"/>
          <p:cNvSpPr/>
          <p:nvPr userDrawn="1"/>
        </p:nvSpPr>
        <p:spPr>
          <a:xfrm>
            <a:off x="11470805" y="5642221"/>
            <a:ext cx="247162" cy="24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smtClean="0">
                <a:solidFill>
                  <a:srgbClr val="FF0000"/>
                </a:solidFill>
              </a:rPr>
              <a:t>3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5" name="Ovale 14"/>
          <p:cNvSpPr/>
          <p:nvPr userDrawn="1"/>
        </p:nvSpPr>
        <p:spPr>
          <a:xfrm>
            <a:off x="11470805" y="5373302"/>
            <a:ext cx="247162" cy="24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smtClean="0">
                <a:solidFill>
                  <a:schemeClr val="bg1"/>
                </a:solidFill>
              </a:rPr>
              <a:t>2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6" name="Ovale 15"/>
          <p:cNvSpPr/>
          <p:nvPr userDrawn="1"/>
        </p:nvSpPr>
        <p:spPr>
          <a:xfrm>
            <a:off x="11470805" y="5099553"/>
            <a:ext cx="247162" cy="24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solidFill>
                  <a:srgbClr val="FF0000"/>
                </a:solidFill>
              </a:rPr>
              <a:t>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7" name="Ovale 16"/>
          <p:cNvSpPr/>
          <p:nvPr userDrawn="1"/>
        </p:nvSpPr>
        <p:spPr>
          <a:xfrm>
            <a:off x="11470805" y="6215897"/>
            <a:ext cx="247162" cy="24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5</a:t>
            </a:r>
          </a:p>
        </p:txBody>
      </p:sp>
      <p:sp>
        <p:nvSpPr>
          <p:cNvPr id="18" name="Ovale 17"/>
          <p:cNvSpPr/>
          <p:nvPr userDrawn="1"/>
        </p:nvSpPr>
        <p:spPr>
          <a:xfrm>
            <a:off x="11470805" y="4721007"/>
            <a:ext cx="247162" cy="24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8"/>
          <p:cNvSpPr txBox="1"/>
          <p:nvPr userDrawn="1"/>
        </p:nvSpPr>
        <p:spPr>
          <a:xfrm>
            <a:off x="10273884" y="4689000"/>
            <a:ext cx="12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N° Momenti</a:t>
            </a:r>
            <a:endParaRPr lang="it-IT" sz="1600" b="1" dirty="0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9470" y="99000"/>
            <a:ext cx="1695450" cy="154305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25670" y="1603430"/>
            <a:ext cx="1543050" cy="1485900"/>
          </a:xfrm>
          <a:prstGeom prst="rect">
            <a:avLst/>
          </a:prstGeom>
        </p:spPr>
      </p:pic>
      <p:cxnSp>
        <p:nvCxnSpPr>
          <p:cNvPr id="24" name="Connettore 1 23"/>
          <p:cNvCxnSpPr/>
          <p:nvPr userDrawn="1"/>
        </p:nvCxnSpPr>
        <p:spPr>
          <a:xfrm flipH="1">
            <a:off x="10101000" y="1570399"/>
            <a:ext cx="1920120" cy="59734"/>
          </a:xfrm>
          <a:prstGeom prst="line">
            <a:avLst/>
          </a:prstGeom>
          <a:ln w="25400">
            <a:solidFill>
              <a:srgbClr val="186F4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 userDrawn="1"/>
        </p:nvCxnSpPr>
        <p:spPr>
          <a:xfrm flipV="1">
            <a:off x="5721724" y="3356174"/>
            <a:ext cx="13795" cy="3327014"/>
          </a:xfrm>
          <a:prstGeom prst="line">
            <a:avLst/>
          </a:prstGeom>
          <a:ln w="63500">
            <a:solidFill>
              <a:srgbClr val="FFFF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92139" y="3247161"/>
            <a:ext cx="1210112" cy="1210112"/>
          </a:xfrm>
          <a:prstGeom prst="rect">
            <a:avLst/>
          </a:prstGeom>
        </p:spPr>
      </p:pic>
      <p:cxnSp>
        <p:nvCxnSpPr>
          <p:cNvPr id="33" name="Connettore 1 32"/>
          <p:cNvCxnSpPr/>
          <p:nvPr userDrawn="1"/>
        </p:nvCxnSpPr>
        <p:spPr>
          <a:xfrm>
            <a:off x="5732886" y="3398056"/>
            <a:ext cx="3212463" cy="3311433"/>
          </a:xfrm>
          <a:prstGeom prst="line">
            <a:avLst/>
          </a:prstGeom>
          <a:ln w="25400">
            <a:solidFill>
              <a:srgbClr val="ADFF2F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 userDrawn="1"/>
        </p:nvCxnSpPr>
        <p:spPr>
          <a:xfrm flipH="1">
            <a:off x="2390217" y="3395385"/>
            <a:ext cx="3346512" cy="3312347"/>
          </a:xfrm>
          <a:prstGeom prst="line">
            <a:avLst/>
          </a:prstGeom>
          <a:ln w="25400">
            <a:solidFill>
              <a:srgbClr val="FED67E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 userDrawn="1"/>
        </p:nvCxnSpPr>
        <p:spPr>
          <a:xfrm flipV="1">
            <a:off x="2383505" y="3379553"/>
            <a:ext cx="13425" cy="3307352"/>
          </a:xfrm>
          <a:prstGeom prst="line">
            <a:avLst/>
          </a:prstGeom>
          <a:ln w="63500">
            <a:solidFill>
              <a:srgbClr val="5CFDFD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 userDrawn="1"/>
        </p:nvCxnSpPr>
        <p:spPr>
          <a:xfrm flipV="1">
            <a:off x="2396749" y="98329"/>
            <a:ext cx="9251" cy="3292430"/>
          </a:xfrm>
          <a:prstGeom prst="line">
            <a:avLst/>
          </a:prstGeom>
          <a:ln w="6350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>
            <a:endCxn id="55" idx="3"/>
          </p:cNvCxnSpPr>
          <p:nvPr userDrawn="1"/>
        </p:nvCxnSpPr>
        <p:spPr>
          <a:xfrm>
            <a:off x="5702017" y="3394095"/>
            <a:ext cx="3314892" cy="34905"/>
          </a:xfrm>
          <a:prstGeom prst="line">
            <a:avLst/>
          </a:prstGeom>
          <a:ln w="63500">
            <a:solidFill>
              <a:srgbClr val="00B05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1"/>
          <p:cNvSpPr/>
          <p:nvPr userDrawn="1"/>
        </p:nvSpPr>
        <p:spPr>
          <a:xfrm>
            <a:off x="5700008" y="3358462"/>
            <a:ext cx="68174" cy="72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CasellaDiTesto 65"/>
          <p:cNvSpPr txBox="1"/>
          <p:nvPr userDrawn="1"/>
        </p:nvSpPr>
        <p:spPr>
          <a:xfrm>
            <a:off x="9300663" y="5036787"/>
            <a:ext cx="12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S=N°</a:t>
            </a:r>
            <a:r>
              <a:rPr lang="it-IT" sz="1600" b="1" baseline="0" dirty="0" smtClean="0"/>
              <a:t> S</a:t>
            </a:r>
            <a:r>
              <a:rPr lang="it-IT" sz="1600" b="1" dirty="0" smtClean="0"/>
              <a:t>tep</a:t>
            </a:r>
            <a:endParaRPr lang="it-IT" sz="1600" b="1" dirty="0"/>
          </a:p>
        </p:txBody>
      </p:sp>
      <p:sp>
        <p:nvSpPr>
          <p:cNvPr id="67" name="CasellaDiTesto 66"/>
          <p:cNvSpPr txBox="1"/>
          <p:nvPr userDrawn="1"/>
        </p:nvSpPr>
        <p:spPr>
          <a:xfrm>
            <a:off x="10375122" y="5036282"/>
            <a:ext cx="12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1</a:t>
            </a:r>
            <a:r>
              <a:rPr lang="it-IT" sz="1600" b="1" baseline="0" dirty="0" smtClean="0"/>
              <a:t> momento</a:t>
            </a:r>
            <a:endParaRPr lang="it-IT" sz="1600" b="1" dirty="0"/>
          </a:p>
        </p:txBody>
      </p:sp>
      <p:sp>
        <p:nvSpPr>
          <p:cNvPr id="68" name="CasellaDiTesto 67"/>
          <p:cNvSpPr txBox="1"/>
          <p:nvPr userDrawn="1"/>
        </p:nvSpPr>
        <p:spPr>
          <a:xfrm>
            <a:off x="10375122" y="5307508"/>
            <a:ext cx="12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/>
              <a:t>2</a:t>
            </a:r>
            <a:r>
              <a:rPr lang="it-IT" sz="1600" b="1" baseline="0" smtClean="0"/>
              <a:t> </a:t>
            </a:r>
            <a:r>
              <a:rPr lang="it-IT" sz="1600" b="1" baseline="0" dirty="0" smtClean="0"/>
              <a:t>momenti</a:t>
            </a:r>
            <a:endParaRPr lang="it-IT" sz="1600" b="1" dirty="0"/>
          </a:p>
        </p:txBody>
      </p:sp>
      <p:sp>
        <p:nvSpPr>
          <p:cNvPr id="69" name="CasellaDiTesto 68"/>
          <p:cNvSpPr txBox="1"/>
          <p:nvPr userDrawn="1"/>
        </p:nvSpPr>
        <p:spPr>
          <a:xfrm>
            <a:off x="10385734" y="5577595"/>
            <a:ext cx="12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/>
              <a:t>3</a:t>
            </a:r>
            <a:r>
              <a:rPr lang="it-IT" sz="1600" b="1" baseline="0" smtClean="0"/>
              <a:t> </a:t>
            </a:r>
            <a:r>
              <a:rPr lang="it-IT" sz="1600" b="1" baseline="0" dirty="0" smtClean="0"/>
              <a:t>momenti</a:t>
            </a:r>
            <a:endParaRPr lang="it-IT" sz="1600" b="1" dirty="0"/>
          </a:p>
        </p:txBody>
      </p:sp>
      <p:sp>
        <p:nvSpPr>
          <p:cNvPr id="70" name="CasellaDiTesto 69"/>
          <p:cNvSpPr txBox="1"/>
          <p:nvPr userDrawn="1"/>
        </p:nvSpPr>
        <p:spPr>
          <a:xfrm>
            <a:off x="10385734" y="5877233"/>
            <a:ext cx="12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4</a:t>
            </a:r>
            <a:r>
              <a:rPr lang="it-IT" sz="1600" b="1" baseline="0" dirty="0" smtClean="0"/>
              <a:t> momenti</a:t>
            </a:r>
            <a:endParaRPr lang="it-IT" sz="1600" b="1" dirty="0"/>
          </a:p>
        </p:txBody>
      </p:sp>
      <p:sp>
        <p:nvSpPr>
          <p:cNvPr id="71" name="CasellaDiTesto 70"/>
          <p:cNvSpPr txBox="1"/>
          <p:nvPr userDrawn="1"/>
        </p:nvSpPr>
        <p:spPr>
          <a:xfrm>
            <a:off x="10385734" y="6173334"/>
            <a:ext cx="12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5</a:t>
            </a:r>
            <a:r>
              <a:rPr lang="it-IT" sz="1600" b="1" baseline="0" dirty="0" smtClean="0"/>
              <a:t> momenti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2552262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://www.i-val.it/Magic-Universe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10" name="Segnaposto data 3"/>
          <p:cNvSpPr txBox="1">
            <a:spLocks/>
          </p:cNvSpPr>
          <p:nvPr userDrawn="1"/>
        </p:nvSpPr>
        <p:spPr>
          <a:xfrm>
            <a:off x="0" y="6579210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15-06-2020 bis</a:t>
            </a:r>
            <a:endParaRPr lang="it-IT" dirty="0"/>
          </a:p>
        </p:txBody>
      </p:sp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10880150" y="6579211"/>
            <a:ext cx="11525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Pag. </a:t>
            </a:r>
            <a:fld id="{D928BEB1-1A22-4800-932D-024F36132FA2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Segnaposto data 3"/>
          <p:cNvSpPr txBox="1">
            <a:spLocks/>
          </p:cNvSpPr>
          <p:nvPr userDrawn="1"/>
        </p:nvSpPr>
        <p:spPr>
          <a:xfrm>
            <a:off x="3981000" y="6567839"/>
            <a:ext cx="32376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hlinkClick r:id="rId11"/>
              </a:rPr>
              <a:t>www.i-Val.it/Magic-Universe</a:t>
            </a:r>
            <a:r>
              <a:rPr lang="it-IT" baseline="0" dirty="0" smtClean="0"/>
              <a:t> di Giuseppe Catania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071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8" r:id="rId4"/>
    <p:sldLayoutId id="2147483659" r:id="rId5"/>
    <p:sldLayoutId id="2147483656" r:id="rId6"/>
    <p:sldLayoutId id="2147483660" r:id="rId7"/>
    <p:sldLayoutId id="2147483661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7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it.m.wikipedia.org/wiki/Cromodinamica_quantistica" TargetMode="External"/><Relationship Id="rId18" Type="http://schemas.openxmlformats.org/officeDocument/2006/relationships/hyperlink" Target="https://it.m.wikipedia.org/wiki/Sincronicit%C3%A0" TargetMode="External"/><Relationship Id="rId3" Type="http://schemas.openxmlformats.org/officeDocument/2006/relationships/hyperlink" Target="https://it.m.wikipedia.org/wiki/Modello_standard" TargetMode="External"/><Relationship Id="rId7" Type="http://schemas.openxmlformats.org/officeDocument/2006/relationships/hyperlink" Target="https://it.wikipedia.org/wiki/Ki_(filosofia)" TargetMode="External"/><Relationship Id="rId12" Type="http://schemas.openxmlformats.org/officeDocument/2006/relationships/image" Target="../media/image18.png"/><Relationship Id="rId17" Type="http://schemas.openxmlformats.org/officeDocument/2006/relationships/hyperlink" Target="https://it.m.wikipedia.org/wiki/Teoria_M" TargetMode="Externa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Religione" TargetMode="External"/><Relationship Id="rId11" Type="http://schemas.openxmlformats.org/officeDocument/2006/relationships/image" Target="../media/image97.png"/><Relationship Id="rId5" Type="http://schemas.openxmlformats.org/officeDocument/2006/relationships/hyperlink" Target="https://it.wikipedia.org/wiki/Filosofia" TargetMode="External"/><Relationship Id="rId15" Type="http://schemas.openxmlformats.org/officeDocument/2006/relationships/hyperlink" Target="https://it.m.wikipedia.org/wiki/Legge_di_gravitazione_universale#:~:text=La%20legge%20della%20gravitazione%20di,della%20distanza%20tra%20i%20corpi." TargetMode="External"/><Relationship Id="rId10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openxmlformats.org/officeDocument/2006/relationships/image" Target="../media/image95.png"/><Relationship Id="rId14" Type="http://schemas.openxmlformats.org/officeDocument/2006/relationships/hyperlink" Target="https://it.m.wikipedia.org/wiki/Relativit%C3%A0_generale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eogebra.org/3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hyperlink" Target="https://www.youmath.it/lezioni/fisica/dinamica/3018-momento-angolare.html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9.png"/><Relationship Id="rId7" Type="http://schemas.openxmlformats.org/officeDocument/2006/relationships/image" Target="../media/image115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11" Type="http://schemas.openxmlformats.org/officeDocument/2006/relationships/image" Target="../media/image35.png"/><Relationship Id="rId5" Type="http://schemas.openxmlformats.org/officeDocument/2006/relationships/image" Target="../media/image112.png"/><Relationship Id="rId10" Type="http://schemas.openxmlformats.org/officeDocument/2006/relationships/image" Target="../media/image33.png"/><Relationship Id="rId4" Type="http://schemas.openxmlformats.org/officeDocument/2006/relationships/hyperlink" Target="https://www.youtube.com/watch?v=1sLbkfHXIDA&amp;feature=youtu.be" TargetMode="External"/><Relationship Id="rId9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3" Type="http://schemas.openxmlformats.org/officeDocument/2006/relationships/image" Target="../media/image930.png"/><Relationship Id="rId7" Type="http://schemas.openxmlformats.org/officeDocument/2006/relationships/image" Target="../media/image1010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www.youmath.it/domande-a-risposte/view/6296-numero-aureo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0.png"/><Relationship Id="rId11" Type="http://schemas.openxmlformats.org/officeDocument/2006/relationships/image" Target="../media/image810.png"/><Relationship Id="rId5" Type="http://schemas.openxmlformats.org/officeDocument/2006/relationships/image" Target="../media/image112.png"/><Relationship Id="rId15" Type="http://schemas.openxmlformats.org/officeDocument/2006/relationships/image" Target="../media/image124.png"/><Relationship Id="rId4" Type="http://schemas.openxmlformats.org/officeDocument/2006/relationships/hyperlink" Target="https://www.youmath.it/domande-a-risposte/view/8111-piramide-regolare-quadrangolare.html" TargetMode="External"/><Relationship Id="rId1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3" Type="http://schemas.openxmlformats.org/officeDocument/2006/relationships/image" Target="../media/image990.png"/><Relationship Id="rId7" Type="http://schemas.openxmlformats.org/officeDocument/2006/relationships/image" Target="../media/image1030.png"/><Relationship Id="rId12" Type="http://schemas.openxmlformats.org/officeDocument/2006/relationships/hyperlink" Target="https://www.youmath.it/domande-a-risposte/view/6296-numero-aureo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0.png"/><Relationship Id="rId11" Type="http://schemas.openxmlformats.org/officeDocument/2006/relationships/image" Target="../media/image120.png"/><Relationship Id="rId5" Type="http://schemas.openxmlformats.org/officeDocument/2006/relationships/image" Target="../media/image112.png"/><Relationship Id="rId10" Type="http://schemas.openxmlformats.org/officeDocument/2006/relationships/image" Target="../media/image126.png"/><Relationship Id="rId4" Type="http://schemas.openxmlformats.org/officeDocument/2006/relationships/hyperlink" Target="http://matepratica.it/2016/05/quesito-7-testo-e-soluzione-maturita-2012-liceo-scientifico.html" TargetMode="External"/><Relationship Id="rId9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138.png"/><Relationship Id="rId21" Type="http://schemas.openxmlformats.org/officeDocument/2006/relationships/image" Target="../media/image156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" Type="http://schemas.openxmlformats.org/officeDocument/2006/relationships/image" Target="../media/image137.png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4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hyperlink" Target="http://www.i-val.it/organizzazione/intelligente" TargetMode="External"/><Relationship Id="rId9" Type="http://schemas.openxmlformats.org/officeDocument/2006/relationships/image" Target="../media/image1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ebambini.it/creare-mappe-concettuali/" TargetMode="External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hyperlink" Target="https://it.euronews.com/2019/03/29/cos-e-il-disordine-bipolare-tra-neurobiologia-e-genetica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1382110" y="1000125"/>
            <a:ext cx="9144000" cy="2302378"/>
          </a:xfrm>
          <a:solidFill>
            <a:srgbClr val="FFFF66"/>
          </a:solidFill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+mn-lt"/>
              </a:rPr>
              <a:t>Magic </a:t>
            </a:r>
            <a:r>
              <a:rPr lang="it-IT" b="1" dirty="0" err="1" smtClean="0">
                <a:solidFill>
                  <a:srgbClr val="FF0000"/>
                </a:solidFill>
                <a:latin typeface="+mn-lt"/>
              </a:rPr>
              <a:t>Universe</a:t>
            </a:r>
            <a:r>
              <a:rPr lang="it-IT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it-IT" dirty="0" smtClean="0">
                <a:solidFill>
                  <a:srgbClr val="FF0000"/>
                </a:solidFill>
                <a:latin typeface="+mn-lt"/>
              </a:rPr>
            </a:br>
            <a:r>
              <a:rPr lang="it-IT" i="1" dirty="0" smtClean="0">
                <a:solidFill>
                  <a:srgbClr val="FF0000"/>
                </a:solidFill>
                <a:latin typeface="+mn-lt"/>
              </a:rPr>
              <a:t>Teoria </a:t>
            </a:r>
            <a:r>
              <a:rPr lang="it-IT" i="1" dirty="0">
                <a:solidFill>
                  <a:srgbClr val="FF0000"/>
                </a:solidFill>
                <a:latin typeface="+mn-lt"/>
              </a:rPr>
              <a:t>del Tutto </a:t>
            </a:r>
            <a:r>
              <a:rPr lang="it-IT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it-IT" dirty="0" smtClean="0">
                <a:solidFill>
                  <a:srgbClr val="FF0000"/>
                </a:solidFill>
                <a:latin typeface="+mn-lt"/>
              </a:rPr>
            </a:br>
            <a:r>
              <a:rPr lang="it-IT" sz="3600" b="1" dirty="0">
                <a:solidFill>
                  <a:srgbClr val="002060"/>
                </a:solidFill>
                <a:latin typeface="+mn-lt"/>
              </a:rPr>
              <a:t>Giuseppe </a:t>
            </a:r>
            <a:r>
              <a:rPr lang="it-IT" sz="3600" b="1" dirty="0" smtClean="0">
                <a:solidFill>
                  <a:srgbClr val="002060"/>
                </a:solidFill>
                <a:latin typeface="+mn-lt"/>
              </a:rPr>
              <a:t>Catania - </a:t>
            </a:r>
            <a:r>
              <a:rPr lang="it-IT" sz="3600" b="1" dirty="0">
                <a:solidFill>
                  <a:srgbClr val="002060"/>
                </a:solidFill>
                <a:latin typeface="+mn-lt"/>
              </a:rPr>
              <a:t>mentore Roberto </a:t>
            </a:r>
            <a:r>
              <a:rPr lang="it-IT" sz="3600" b="1" dirty="0" smtClean="0">
                <a:solidFill>
                  <a:srgbClr val="002060"/>
                </a:solidFill>
                <a:latin typeface="+mn-lt"/>
              </a:rPr>
              <a:t>Battiston</a:t>
            </a:r>
            <a:endParaRPr lang="it-IT" sz="48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228322" y="3417782"/>
            <a:ext cx="11619187" cy="1864646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009900"/>
                </a:solidFill>
              </a:rPr>
              <a:t>… </a:t>
            </a:r>
            <a:r>
              <a:rPr lang="it-IT" sz="4800" b="1" dirty="0">
                <a:solidFill>
                  <a:srgbClr val="009900"/>
                </a:solidFill>
              </a:rPr>
              <a:t>ai tempi di COVID-19 </a:t>
            </a:r>
            <a:endParaRPr lang="it-IT" sz="4800" b="1" dirty="0" smtClean="0">
              <a:solidFill>
                <a:srgbClr val="009900"/>
              </a:solidFill>
            </a:endParaRPr>
          </a:p>
          <a:p>
            <a:r>
              <a:rPr lang="it-IT" sz="2800" b="1" dirty="0" smtClean="0">
                <a:solidFill>
                  <a:srgbClr val="009900"/>
                </a:solidFill>
              </a:rPr>
              <a:t>nella speranza che sia d’aiuto anche per contrastare la pandemia</a:t>
            </a:r>
          </a:p>
          <a:p>
            <a:r>
              <a:rPr lang="it-IT" sz="2800" b="1" dirty="0" smtClean="0">
                <a:solidFill>
                  <a:srgbClr val="009900"/>
                </a:solidFill>
              </a:rPr>
              <a:t>e che sia d’impulso alla pace mondiale per un pianeta Eco/Equo-Sostenibile</a:t>
            </a:r>
            <a:endParaRPr lang="it-IT" sz="2800" b="1" dirty="0">
              <a:solidFill>
                <a:srgbClr val="0099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770883" y="5511756"/>
            <a:ext cx="2517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2020-06 </a:t>
            </a:r>
            <a:r>
              <a:rPr lang="it-IT" sz="2400" b="1" dirty="0" err="1" smtClean="0">
                <a:solidFill>
                  <a:srgbClr val="002060"/>
                </a:solidFill>
              </a:rPr>
              <a:t>vers</a:t>
            </a:r>
            <a:r>
              <a:rPr lang="it-IT" sz="2400" b="1" dirty="0" smtClean="0">
                <a:solidFill>
                  <a:srgbClr val="002060"/>
                </a:solidFill>
              </a:rPr>
              <a:t>. 4.0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5" name="Titolo 5"/>
          <p:cNvSpPr txBox="1">
            <a:spLocks/>
          </p:cNvSpPr>
          <p:nvPr/>
        </p:nvSpPr>
        <p:spPr>
          <a:xfrm>
            <a:off x="4887310" y="6209906"/>
            <a:ext cx="6965731" cy="343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smtClean="0">
                <a:latin typeface="+mn-lt"/>
              </a:rPr>
              <a:t>Ancora tanto da </a:t>
            </a:r>
            <a:r>
              <a:rPr lang="it-IT" sz="2800" b="1" dirty="0" smtClean="0">
                <a:latin typeface="+mn-lt"/>
              </a:rPr>
              <a:t>correggere, applicando il metodo scientifico, per </a:t>
            </a:r>
            <a:r>
              <a:rPr lang="it-IT" sz="2800" b="1" dirty="0" smtClean="0">
                <a:latin typeface="+mn-lt"/>
              </a:rPr>
              <a:t>poi passare alla forma dinamica</a:t>
            </a:r>
            <a:endParaRPr lang="it-IT" sz="3600" b="1" dirty="0">
              <a:latin typeface="+mn-lt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492647" cy="1527948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564807" y="995505"/>
            <a:ext cx="1756862" cy="1634968"/>
            <a:chOff x="381000" y="381390"/>
            <a:chExt cx="2362200" cy="2085976"/>
          </a:xfrm>
        </p:grpSpPr>
        <p:pic>
          <p:nvPicPr>
            <p:cNvPr id="1028" name="Picture 4" descr="Pericolo di incendi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81390"/>
              <a:ext cx="23622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riangolo isoscele 12"/>
            <p:cNvSpPr/>
            <p:nvPr/>
          </p:nvSpPr>
          <p:spPr>
            <a:xfrm>
              <a:off x="771869" y="824765"/>
              <a:ext cx="1610850" cy="1299235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984752" y="1404074"/>
              <a:ext cx="1185085" cy="903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rgbClr val="FF0000"/>
                  </a:solidFill>
                </a:rPr>
                <a:t>CHECK</a:t>
              </a:r>
              <a:br>
                <a:rPr lang="it-IT" sz="2000" b="1" dirty="0" smtClean="0">
                  <a:solidFill>
                    <a:srgbClr val="FF0000"/>
                  </a:solidFill>
                </a:rPr>
              </a:br>
              <a:r>
                <a:rPr lang="it-IT" sz="2000" b="1" dirty="0" smtClean="0">
                  <a:solidFill>
                    <a:srgbClr val="FF0000"/>
                  </a:solidFill>
                </a:rPr>
                <a:t>LHC</a:t>
              </a:r>
              <a:endParaRPr lang="it-IT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599" y="884846"/>
            <a:ext cx="1816512" cy="17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804" y="774000"/>
            <a:ext cx="9569844" cy="212663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64459" y="189000"/>
            <a:ext cx="5138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188075" algn="l"/>
              </a:tabLst>
            </a:pPr>
            <a:r>
              <a:rPr lang="it-IT" sz="3200" b="1" dirty="0" smtClean="0">
                <a:solidFill>
                  <a:srgbClr val="0070C0"/>
                </a:solidFill>
              </a:rPr>
              <a:t>Starter Sequence – Assi X Y Z</a:t>
            </a:r>
            <a:endParaRPr lang="it-IT" sz="3200" b="1" dirty="0">
              <a:solidFill>
                <a:srgbClr val="0070C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54" y="773775"/>
            <a:ext cx="982028" cy="36553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244" y="423607"/>
            <a:ext cx="949293" cy="35462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744" y="397728"/>
            <a:ext cx="1031129" cy="36007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7541" y="54000"/>
            <a:ext cx="1298459" cy="37644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7087" y="424302"/>
            <a:ext cx="1063863" cy="370988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>
            <a:off x="7761030" y="499926"/>
            <a:ext cx="42115" cy="241953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H="1">
            <a:off x="10458450" y="481387"/>
            <a:ext cx="2550" cy="241040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contenuto 2"/>
          <p:cNvSpPr>
            <a:spLocks noGrp="1"/>
          </p:cNvSpPr>
          <p:nvPr>
            <p:ph idx="1"/>
          </p:nvPr>
        </p:nvSpPr>
        <p:spPr>
          <a:xfrm>
            <a:off x="164459" y="2860996"/>
            <a:ext cx="11871541" cy="2143004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All’avvio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opera la </a:t>
            </a:r>
            <a:r>
              <a:rPr lang="it-IT" sz="2400" b="1" dirty="0">
                <a:solidFill>
                  <a:schemeClr val="accent5">
                    <a:lumMod val="75000"/>
                  </a:schemeClr>
                </a:solidFill>
              </a:rPr>
              <a:t>Starter Sequence</a:t>
            </a:r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che parte da 1 (le coppie non esistono ancora)</a:t>
            </a:r>
          </a:p>
          <a:p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Essa sostituisce </a:t>
            </a:r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il primo step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(con stringa da </a:t>
            </a:r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2) con 3 step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(con stringhe da 1 </a:t>
            </a:r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– 3 –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7)</a:t>
            </a:r>
          </a:p>
          <a:p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Al 4° step genera </a:t>
            </a:r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3 stringhe da 5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(embrione degli Assi XYZ)</a:t>
            </a:r>
          </a:p>
          <a:p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Poi </a:t>
            </a:r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prosegue come la Magic Sequence generando le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coppie di punti con un ritmo 3 volte maggiore e momenti quadruplicati a parità di stringa (punti sui tre assi).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Segnaposto contenuto 2"/>
          <p:cNvSpPr txBox="1">
            <a:spLocks/>
          </p:cNvSpPr>
          <p:nvPr/>
        </p:nvSpPr>
        <p:spPr>
          <a:xfrm>
            <a:off x="179339" y="4995081"/>
            <a:ext cx="11586491" cy="1368062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Nota</a:t>
            </a: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: Riflessione su cosa generi il primo punto con i 6 momenti a somma zero che alimenta la prima sequenza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- La Consapevolezza di un nulla nel nulla che vede se stesso riflesso e Crede di esistere … (Filosofia)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- Che sia alimentato da un Buco Nero esterno che evapora? Ma ciò sposta solo il problema … (Religione)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- Che sia alimentato da se stesso: i buchi neri presenti nell’Universo alimentano la Starter Sequence? È 5D: SI!</a:t>
            </a:r>
          </a:p>
        </p:txBody>
      </p:sp>
    </p:spTree>
    <p:extLst>
      <p:ext uri="{BB962C8B-B14F-4D97-AF65-F5344CB8AC3E}">
        <p14:creationId xmlns:p14="http://schemas.microsoft.com/office/powerpoint/2010/main" val="26615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1056000" y="1179000"/>
            <a:ext cx="9705975" cy="4640810"/>
            <a:chOff x="1056000" y="1476860"/>
            <a:chExt cx="9705975" cy="4640810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6000" y="1476860"/>
              <a:ext cx="9705975" cy="464081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10" name="CasellaDiTesto 9"/>
            <p:cNvSpPr txBox="1"/>
            <p:nvPr/>
          </p:nvSpPr>
          <p:spPr>
            <a:xfrm>
              <a:off x="2430599" y="2879473"/>
              <a:ext cx="2135402" cy="5232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Punto di congelamento</a:t>
              </a:r>
            </a:p>
            <a:p>
              <a:r>
                <a:rPr lang="it-IT" sz="1400" dirty="0" smtClean="0"/>
                <a:t>Step con punti totali uguali</a:t>
              </a:r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056" y="2879473"/>
              <a:ext cx="430543" cy="445713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7471277" y="5286875"/>
              <a:ext cx="945000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 smtClean="0"/>
                <a:t>Step 8: 9 punti</a:t>
              </a:r>
            </a:p>
            <a:p>
              <a:pPr algn="ctr"/>
              <a:r>
                <a:rPr lang="it-IT" sz="1000" dirty="0" smtClean="0"/>
                <a:t>Step 7: 3 punti</a:t>
              </a:r>
              <a:endParaRPr lang="it-IT" sz="1000" dirty="0"/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8125" y="5025175"/>
              <a:ext cx="252793" cy="261700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125" y="5025175"/>
              <a:ext cx="252793" cy="261700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5266277" y="5286875"/>
              <a:ext cx="945000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 smtClean="0"/>
                <a:t>Step 8: 9 punti</a:t>
              </a:r>
            </a:p>
            <a:p>
              <a:pPr algn="ctr"/>
              <a:r>
                <a:rPr lang="it-IT" sz="1000" dirty="0" smtClean="0"/>
                <a:t>Step 7: 3 punti</a:t>
              </a:r>
              <a:endParaRPr lang="it-IT" sz="1000" dirty="0"/>
            </a:p>
          </p:txBody>
        </p:sp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8125" y="5025175"/>
              <a:ext cx="252793" cy="261700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3153708" y="5172889"/>
              <a:ext cx="1013187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 smtClean="0"/>
                <a:t>Step 10: 9 punti</a:t>
              </a:r>
            </a:p>
            <a:p>
              <a:pPr algn="ctr"/>
              <a:r>
                <a:rPr lang="it-IT" sz="1000" dirty="0" smtClean="0"/>
                <a:t>Step 11: 3 punti</a:t>
              </a:r>
              <a:endParaRPr lang="it-IT" sz="1000" dirty="0"/>
            </a:p>
          </p:txBody>
        </p:sp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484" y="4894325"/>
              <a:ext cx="252793" cy="261700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 rot="20197397">
              <a:off x="4624034" y="3568577"/>
              <a:ext cx="2569906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/>
                <a:t>Punti Starter= Punti Magic * 3 </a:t>
              </a: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9646392" y="5286875"/>
              <a:ext cx="945000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 smtClean="0"/>
                <a:t>Step 8: 9 punti</a:t>
              </a:r>
            </a:p>
            <a:p>
              <a:pPr algn="ctr"/>
              <a:r>
                <a:rPr lang="it-IT" sz="1000" dirty="0" smtClean="0"/>
                <a:t>Step 7: 3 punti</a:t>
              </a:r>
              <a:endParaRPr lang="it-IT" sz="1000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 rot="20197397">
              <a:off x="4338889" y="4681948"/>
              <a:ext cx="2569906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/>
                <a:t>Partenza al 13 step della Starter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 rot="20197397">
              <a:off x="6546419" y="4676329"/>
              <a:ext cx="2569906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/>
                <a:t>Partenza al 11 step della Magic 1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 rot="20197397">
              <a:off x="8652911" y="4816841"/>
              <a:ext cx="1875801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/>
                <a:t>11 step della Magic 2</a:t>
              </a:r>
            </a:p>
          </p:txBody>
        </p:sp>
      </p:grpSp>
      <p:sp>
        <p:nvSpPr>
          <p:cNvPr id="29" name="Titolo 1"/>
          <p:cNvSpPr txBox="1">
            <a:spLocks/>
          </p:cNvSpPr>
          <p:nvPr/>
        </p:nvSpPr>
        <p:spPr>
          <a:xfrm>
            <a:off x="616169" y="268013"/>
            <a:ext cx="10969831" cy="4925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Sequence – Punti/Step Starter vs Magic</a:t>
            </a:r>
            <a:endParaRPr lang="it-IT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568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o 37"/>
          <p:cNvGrpSpPr/>
          <p:nvPr/>
        </p:nvGrpSpPr>
        <p:grpSpPr>
          <a:xfrm>
            <a:off x="741000" y="1044000"/>
            <a:ext cx="10791825" cy="5200650"/>
            <a:chOff x="700087" y="828675"/>
            <a:chExt cx="10791825" cy="5200650"/>
          </a:xfrm>
        </p:grpSpPr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0087" y="828675"/>
              <a:ext cx="10791825" cy="520065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3" name="CasellaDiTesto 2"/>
            <p:cNvSpPr txBox="1"/>
            <p:nvPr/>
          </p:nvSpPr>
          <p:spPr>
            <a:xfrm>
              <a:off x="1551000" y="1539000"/>
              <a:ext cx="2115000" cy="338554"/>
            </a:xfrm>
            <a:prstGeom prst="rect">
              <a:avLst/>
            </a:prstGeom>
            <a:solidFill>
              <a:srgbClr val="BF4C49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Moltiplicatore </a:t>
              </a:r>
              <a:r>
                <a:rPr lang="it-IT" sz="1600" dirty="0">
                  <a:solidFill>
                    <a:schemeClr val="bg1"/>
                  </a:solidFill>
                </a:rPr>
                <a:t>M</a:t>
              </a:r>
              <a:r>
                <a:rPr lang="it-IT" sz="1600" dirty="0" smtClean="0">
                  <a:solidFill>
                    <a:schemeClr val="bg1"/>
                  </a:solidFill>
                </a:rPr>
                <a:t>agic 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9786000" y="1831254"/>
              <a:ext cx="270000" cy="336446"/>
            </a:xfrm>
            <a:prstGeom prst="rect">
              <a:avLst/>
            </a:prstGeom>
            <a:solidFill>
              <a:srgbClr val="BF4C49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8391000" y="2414188"/>
              <a:ext cx="270000" cy="336446"/>
            </a:xfrm>
            <a:prstGeom prst="rect">
              <a:avLst/>
            </a:prstGeom>
            <a:solidFill>
              <a:srgbClr val="BF4C49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276000" y="3260777"/>
              <a:ext cx="270000" cy="336446"/>
            </a:xfrm>
            <a:prstGeom prst="rect">
              <a:avLst/>
            </a:prstGeom>
            <a:solidFill>
              <a:srgbClr val="BF4C49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7602850" y="2773784"/>
              <a:ext cx="270000" cy="336446"/>
            </a:xfrm>
            <a:prstGeom prst="rect">
              <a:avLst/>
            </a:prstGeom>
            <a:solidFill>
              <a:srgbClr val="BF4C49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656000" y="4014000"/>
              <a:ext cx="270000" cy="336446"/>
            </a:xfrm>
            <a:prstGeom prst="rect">
              <a:avLst/>
            </a:prstGeom>
            <a:solidFill>
              <a:srgbClr val="BF4C49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551000" y="2005670"/>
              <a:ext cx="2115000" cy="343330"/>
            </a:xfrm>
            <a:prstGeom prst="rect">
              <a:avLst/>
            </a:prstGeom>
            <a:solidFill>
              <a:srgbClr val="99BA56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Moltiplicatore Starter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3894672" y="4881665"/>
              <a:ext cx="270000" cy="336446"/>
            </a:xfrm>
            <a:prstGeom prst="rect">
              <a:avLst/>
            </a:prstGeom>
            <a:solidFill>
              <a:srgbClr val="BF4C49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9156000" y="2110082"/>
              <a:ext cx="270000" cy="336446"/>
            </a:xfrm>
            <a:prstGeom prst="rect">
              <a:avLst/>
            </a:prstGeom>
            <a:solidFill>
              <a:srgbClr val="BF4C49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095285" y="4729531"/>
              <a:ext cx="270000" cy="336446"/>
            </a:xfrm>
            <a:prstGeom prst="rect">
              <a:avLst/>
            </a:prstGeom>
            <a:solidFill>
              <a:srgbClr val="99BA56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it-IT" dirty="0" smtClean="0"/>
                <a:t>1</a:t>
              </a:r>
              <a:endParaRPr lang="it-IT" dirty="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3036000" y="4450070"/>
              <a:ext cx="270000" cy="336446"/>
            </a:xfrm>
            <a:prstGeom prst="rect">
              <a:avLst/>
            </a:prstGeom>
            <a:solidFill>
              <a:srgbClr val="99BA56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it-IT" dirty="0" smtClean="0"/>
                <a:t>3</a:t>
              </a:r>
              <a:endParaRPr lang="it-IT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7820937" y="3330227"/>
              <a:ext cx="270000" cy="336446"/>
            </a:xfrm>
            <a:prstGeom prst="rect">
              <a:avLst/>
            </a:prstGeom>
            <a:solidFill>
              <a:srgbClr val="99BA56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it-IT" dirty="0" smtClean="0"/>
                <a:t>3</a:t>
              </a:r>
              <a:endParaRPr lang="it-IT" dirty="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6456337" y="4113624"/>
              <a:ext cx="270000" cy="336446"/>
            </a:xfrm>
            <a:prstGeom prst="rect">
              <a:avLst/>
            </a:prstGeom>
            <a:solidFill>
              <a:srgbClr val="99BA56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it-IT" dirty="0" smtClean="0"/>
                <a:t>5</a:t>
              </a:r>
              <a:endParaRPr lang="it-IT" dirty="0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0056000" y="2436552"/>
              <a:ext cx="270000" cy="336446"/>
            </a:xfrm>
            <a:prstGeom prst="rect">
              <a:avLst/>
            </a:prstGeom>
            <a:solidFill>
              <a:srgbClr val="99BA56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it-IT" dirty="0" smtClean="0"/>
                <a:t>5</a:t>
              </a:r>
              <a:endParaRPr lang="it-IT" dirty="0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9156000" y="2810545"/>
              <a:ext cx="270000" cy="336446"/>
            </a:xfrm>
            <a:prstGeom prst="rect">
              <a:avLst/>
            </a:prstGeom>
            <a:solidFill>
              <a:srgbClr val="99BA56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it-IT" dirty="0" smtClean="0"/>
                <a:t>1</a:t>
              </a:r>
              <a:endParaRPr lang="it-IT" dirty="0"/>
            </a:p>
          </p:txBody>
        </p:sp>
        <p:sp>
          <p:nvSpPr>
            <p:cNvPr id="2" name="Freccia a destra 1"/>
            <p:cNvSpPr/>
            <p:nvPr/>
          </p:nvSpPr>
          <p:spPr>
            <a:xfrm rot="19484594">
              <a:off x="9703651" y="2027063"/>
              <a:ext cx="1311765" cy="100861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9219266" y="1295572"/>
              <a:ext cx="1497463" cy="34333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Fascia costante</a:t>
              </a: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539866" y="4450070"/>
              <a:ext cx="270000" cy="336446"/>
            </a:xfrm>
            <a:prstGeom prst="rect">
              <a:avLst/>
            </a:prstGeom>
            <a:solidFill>
              <a:srgbClr val="99BA56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it-IT" dirty="0" smtClean="0"/>
                <a:t>1</a:t>
              </a:r>
              <a:endParaRPr lang="it-IT" dirty="0"/>
            </a:p>
          </p:txBody>
        </p:sp>
        <p:cxnSp>
          <p:nvCxnSpPr>
            <p:cNvPr id="26" name="Connettore 2 25"/>
            <p:cNvCxnSpPr/>
            <p:nvPr/>
          </p:nvCxnSpPr>
          <p:spPr>
            <a:xfrm>
              <a:off x="4296000" y="4618293"/>
              <a:ext cx="2160337" cy="565707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/>
            <p:nvPr/>
          </p:nvCxnSpPr>
          <p:spPr>
            <a:xfrm>
              <a:off x="5712348" y="4176045"/>
              <a:ext cx="2004327" cy="841194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/>
            <p:cNvSpPr txBox="1"/>
            <p:nvPr/>
          </p:nvSpPr>
          <p:spPr>
            <a:xfrm>
              <a:off x="5787342" y="1663112"/>
              <a:ext cx="2873658" cy="3077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/>
                <a:t>Punto moltiplicatore comune = 20</a:t>
              </a:r>
            </a:p>
          </p:txBody>
        </p:sp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056" y="2879473"/>
              <a:ext cx="430543" cy="445713"/>
            </a:xfrm>
            <a:prstGeom prst="rect">
              <a:avLst/>
            </a:prstGeom>
          </p:spPr>
        </p:pic>
        <p:cxnSp>
          <p:nvCxnSpPr>
            <p:cNvPr id="33" name="Connettore 2 32"/>
            <p:cNvCxnSpPr/>
            <p:nvPr/>
          </p:nvCxnSpPr>
          <p:spPr>
            <a:xfrm>
              <a:off x="7142201" y="2033310"/>
              <a:ext cx="1074713" cy="1003394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sellaDiTesto 35"/>
            <p:cNvSpPr txBox="1"/>
            <p:nvPr/>
          </p:nvSpPr>
          <p:spPr>
            <a:xfrm>
              <a:off x="5712348" y="4686434"/>
              <a:ext cx="1565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b="1" dirty="0" smtClean="0"/>
                <a:t>Corrispondenza inversa moltiplicatori punti</a:t>
              </a:r>
            </a:p>
          </p:txBody>
        </p:sp>
      </p:grpSp>
      <p:sp>
        <p:nvSpPr>
          <p:cNvPr id="37" name="Titolo 1"/>
          <p:cNvSpPr txBox="1">
            <a:spLocks/>
          </p:cNvSpPr>
          <p:nvPr/>
        </p:nvSpPr>
        <p:spPr>
          <a:xfrm>
            <a:off x="616169" y="268013"/>
            <a:ext cx="9619831" cy="4925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Magic Sequence – </a:t>
            </a:r>
            <a:r>
              <a:rPr lang="it-IT" sz="32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Moltiplicatore/Step </a:t>
            </a:r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Starter vs Magic</a:t>
            </a:r>
          </a:p>
        </p:txBody>
      </p:sp>
    </p:spTree>
    <p:extLst>
      <p:ext uri="{BB962C8B-B14F-4D97-AF65-F5344CB8AC3E}">
        <p14:creationId xmlns:p14="http://schemas.microsoft.com/office/powerpoint/2010/main" val="114235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Ovale 194"/>
          <p:cNvSpPr/>
          <p:nvPr/>
        </p:nvSpPr>
        <p:spPr>
          <a:xfrm>
            <a:off x="191972" y="2204288"/>
            <a:ext cx="12110173" cy="4396874"/>
          </a:xfrm>
          <a:prstGeom prst="ellipse">
            <a:avLst/>
          </a:prstGeom>
          <a:solidFill>
            <a:srgbClr val="CCCCFF"/>
          </a:solidFill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4" name="Ovale 193"/>
          <p:cNvSpPr/>
          <p:nvPr/>
        </p:nvSpPr>
        <p:spPr>
          <a:xfrm>
            <a:off x="2486721" y="2875866"/>
            <a:ext cx="9622870" cy="3589497"/>
          </a:xfrm>
          <a:prstGeom prst="ellipse">
            <a:avLst/>
          </a:prstGeom>
          <a:solidFill>
            <a:srgbClr val="FFCCFF"/>
          </a:solidFill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2" name="Ovale 191"/>
          <p:cNvSpPr/>
          <p:nvPr/>
        </p:nvSpPr>
        <p:spPr>
          <a:xfrm>
            <a:off x="2657037" y="4932328"/>
            <a:ext cx="3843963" cy="13155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64459" y="189000"/>
            <a:ext cx="9317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188075" algn="l"/>
              </a:tabLst>
            </a:pPr>
            <a:r>
              <a:rPr lang="it-IT" sz="3200" b="1" dirty="0" err="1" smtClean="0">
                <a:solidFill>
                  <a:srgbClr val="0070C0"/>
                </a:solidFill>
              </a:rPr>
              <a:t>Iper</a:t>
            </a:r>
            <a:r>
              <a:rPr lang="it-IT" sz="3200" b="1" dirty="0" smtClean="0">
                <a:solidFill>
                  <a:srgbClr val="0070C0"/>
                </a:solidFill>
              </a:rPr>
              <a:t> DNA per Magic </a:t>
            </a:r>
            <a:r>
              <a:rPr lang="it-IT" sz="3200" b="1" dirty="0" err="1" smtClean="0">
                <a:solidFill>
                  <a:srgbClr val="0070C0"/>
                </a:solidFill>
              </a:rPr>
              <a:t>Universe</a:t>
            </a:r>
            <a:r>
              <a:rPr lang="it-IT" sz="3200" b="1" dirty="0" smtClean="0">
                <a:solidFill>
                  <a:srgbClr val="0070C0"/>
                </a:solidFill>
              </a:rPr>
              <a:t> – L’Universo Intelligente</a:t>
            </a:r>
            <a:endParaRPr lang="it-IT" sz="3200" b="1" dirty="0">
              <a:solidFill>
                <a:srgbClr val="0070C0"/>
              </a:solidFill>
            </a:endParaRPr>
          </a:p>
        </p:txBody>
      </p:sp>
      <p:cxnSp>
        <p:nvCxnSpPr>
          <p:cNvPr id="61" name="Connettore 1 60"/>
          <p:cNvCxnSpPr/>
          <p:nvPr/>
        </p:nvCxnSpPr>
        <p:spPr>
          <a:xfrm>
            <a:off x="11631000" y="4297090"/>
            <a:ext cx="8169" cy="635238"/>
          </a:xfrm>
          <a:prstGeom prst="line">
            <a:avLst/>
          </a:prstGeom>
          <a:ln w="63500">
            <a:solidFill>
              <a:srgbClr val="008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/>
          <p:cNvCxnSpPr/>
          <p:nvPr/>
        </p:nvCxnSpPr>
        <p:spPr>
          <a:xfrm flipV="1">
            <a:off x="11368864" y="4315090"/>
            <a:ext cx="290851" cy="3024"/>
          </a:xfrm>
          <a:prstGeom prst="line">
            <a:avLst/>
          </a:prstGeom>
          <a:ln w="635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99" y="3585011"/>
            <a:ext cx="1495425" cy="122872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913" y="3571677"/>
            <a:ext cx="3943350" cy="1247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cxnSp>
        <p:nvCxnSpPr>
          <p:cNvPr id="28" name="Connettore 2 27"/>
          <p:cNvCxnSpPr>
            <a:stCxn id="140" idx="5"/>
            <a:endCxn id="141" idx="1"/>
          </p:cNvCxnSpPr>
          <p:nvPr/>
        </p:nvCxnSpPr>
        <p:spPr>
          <a:xfrm>
            <a:off x="5097325" y="3172927"/>
            <a:ext cx="1986588" cy="1110415"/>
          </a:xfrm>
          <a:prstGeom prst="straightConnector1">
            <a:avLst/>
          </a:prstGeom>
          <a:ln w="63500">
            <a:solidFill>
              <a:srgbClr val="BF4C4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stCxn id="154" idx="6"/>
            <a:endCxn id="155" idx="1"/>
          </p:cNvCxnSpPr>
          <p:nvPr/>
        </p:nvCxnSpPr>
        <p:spPr>
          <a:xfrm>
            <a:off x="1930224" y="4932328"/>
            <a:ext cx="1622029" cy="275947"/>
          </a:xfrm>
          <a:prstGeom prst="straightConnector1">
            <a:avLst/>
          </a:prstGeom>
          <a:ln w="63500">
            <a:solidFill>
              <a:srgbClr val="008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>
            <a:stCxn id="138" idx="2"/>
            <a:endCxn id="136" idx="0"/>
          </p:cNvCxnSpPr>
          <p:nvPr/>
        </p:nvCxnSpPr>
        <p:spPr>
          <a:xfrm flipH="1">
            <a:off x="1749611" y="3045648"/>
            <a:ext cx="2062828" cy="355284"/>
          </a:xfrm>
          <a:prstGeom prst="straightConnector1">
            <a:avLst/>
          </a:prstGeom>
          <a:ln w="635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 flipV="1">
            <a:off x="3587734" y="6084403"/>
            <a:ext cx="2103266" cy="11509"/>
          </a:xfrm>
          <a:prstGeom prst="line">
            <a:avLst/>
          </a:prstGeom>
          <a:ln w="63500">
            <a:solidFill>
              <a:srgbClr val="7F7F7F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ombo 135"/>
          <p:cNvSpPr/>
          <p:nvPr/>
        </p:nvSpPr>
        <p:spPr>
          <a:xfrm>
            <a:off x="1569611" y="3400932"/>
            <a:ext cx="360000" cy="360000"/>
          </a:xfrm>
          <a:prstGeom prst="diamo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1" name="Rombo 140"/>
          <p:cNvSpPr/>
          <p:nvPr/>
        </p:nvSpPr>
        <p:spPr>
          <a:xfrm>
            <a:off x="7083913" y="4103342"/>
            <a:ext cx="360000" cy="360000"/>
          </a:xfrm>
          <a:prstGeom prst="diamo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157" name="Connettore 2 156"/>
          <p:cNvCxnSpPr/>
          <p:nvPr/>
        </p:nvCxnSpPr>
        <p:spPr>
          <a:xfrm flipV="1">
            <a:off x="3617341" y="5669662"/>
            <a:ext cx="1155" cy="400640"/>
          </a:xfrm>
          <a:prstGeom prst="straightConnector1">
            <a:avLst/>
          </a:prstGeom>
          <a:ln w="63500">
            <a:solidFill>
              <a:srgbClr val="7F7F7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ttore 1 161"/>
          <p:cNvCxnSpPr/>
          <p:nvPr/>
        </p:nvCxnSpPr>
        <p:spPr>
          <a:xfrm>
            <a:off x="3224544" y="6247855"/>
            <a:ext cx="5849051" cy="15999"/>
          </a:xfrm>
          <a:prstGeom prst="line">
            <a:avLst/>
          </a:prstGeom>
          <a:ln w="63500">
            <a:solidFill>
              <a:srgbClr val="008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ttore 1 165"/>
          <p:cNvCxnSpPr/>
          <p:nvPr/>
        </p:nvCxnSpPr>
        <p:spPr>
          <a:xfrm>
            <a:off x="5646000" y="5356809"/>
            <a:ext cx="13821" cy="711434"/>
          </a:xfrm>
          <a:prstGeom prst="line">
            <a:avLst/>
          </a:prstGeom>
          <a:ln w="63500">
            <a:solidFill>
              <a:srgbClr val="7F7F7F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ttore 2 172"/>
          <p:cNvCxnSpPr>
            <a:endCxn id="127" idx="1"/>
          </p:cNvCxnSpPr>
          <p:nvPr/>
        </p:nvCxnSpPr>
        <p:spPr>
          <a:xfrm flipV="1">
            <a:off x="3224544" y="5583886"/>
            <a:ext cx="327709" cy="214161"/>
          </a:xfrm>
          <a:prstGeom prst="straightConnector1">
            <a:avLst/>
          </a:prstGeom>
          <a:ln w="63500">
            <a:solidFill>
              <a:srgbClr val="008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ttore 1 181"/>
          <p:cNvCxnSpPr/>
          <p:nvPr/>
        </p:nvCxnSpPr>
        <p:spPr>
          <a:xfrm>
            <a:off x="3239142" y="5762671"/>
            <a:ext cx="13821" cy="514419"/>
          </a:xfrm>
          <a:prstGeom prst="line">
            <a:avLst/>
          </a:prstGeom>
          <a:ln w="63500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Ovale 185"/>
          <p:cNvSpPr/>
          <p:nvPr/>
        </p:nvSpPr>
        <p:spPr>
          <a:xfrm>
            <a:off x="11008864" y="4139038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3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189" name="Connettore 1 188"/>
          <p:cNvCxnSpPr/>
          <p:nvPr/>
        </p:nvCxnSpPr>
        <p:spPr>
          <a:xfrm flipV="1">
            <a:off x="5400149" y="5383545"/>
            <a:ext cx="290851" cy="3024"/>
          </a:xfrm>
          <a:prstGeom prst="line">
            <a:avLst/>
          </a:prstGeom>
          <a:ln w="63500">
            <a:solidFill>
              <a:srgbClr val="7F7F7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CasellaDiTesto 196"/>
          <p:cNvSpPr txBox="1"/>
          <p:nvPr/>
        </p:nvSpPr>
        <p:spPr>
          <a:xfrm>
            <a:off x="5060508" y="2283912"/>
            <a:ext cx="2648103" cy="543862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b="1" dirty="0" err="1" smtClean="0">
                <a:solidFill>
                  <a:schemeClr val="tx1"/>
                </a:solidFill>
              </a:rPr>
              <a:t>Starting</a:t>
            </a:r>
            <a:r>
              <a:rPr lang="it-IT" b="1" dirty="0" smtClean="0">
                <a:solidFill>
                  <a:schemeClr val="tx1"/>
                </a:solidFill>
              </a:rPr>
              <a:t>/</a:t>
            </a:r>
            <a:r>
              <a:rPr lang="it-IT" b="1" dirty="0" err="1">
                <a:solidFill>
                  <a:schemeClr val="tx1"/>
                </a:solidFill>
              </a:rPr>
              <a:t>N</a:t>
            </a:r>
            <a:r>
              <a:rPr lang="it-IT" b="1" dirty="0" err="1" smtClean="0">
                <a:solidFill>
                  <a:schemeClr val="tx1"/>
                </a:solidFill>
              </a:rPr>
              <a:t>ext</a:t>
            </a:r>
            <a:r>
              <a:rPr lang="it-IT" b="1" dirty="0" smtClean="0">
                <a:solidFill>
                  <a:schemeClr val="tx1"/>
                </a:solidFill>
              </a:rPr>
              <a:t> Sequence (</a:t>
            </a:r>
            <a:r>
              <a:rPr lang="it-IT" b="1" dirty="0" err="1">
                <a:solidFill>
                  <a:schemeClr val="tx1"/>
                </a:solidFill>
              </a:rPr>
              <a:t>I</a:t>
            </a:r>
            <a:r>
              <a:rPr lang="it-IT" b="1" dirty="0" err="1" smtClean="0">
                <a:solidFill>
                  <a:schemeClr val="tx1"/>
                </a:solidFill>
              </a:rPr>
              <a:t>per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Loop</a:t>
            </a:r>
            <a:r>
              <a:rPr lang="it-IT" b="1" dirty="0" smtClean="0">
                <a:solidFill>
                  <a:schemeClr val="tx1"/>
                </a:solidFill>
              </a:rPr>
              <a:t>)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98" name="CasellaDiTesto 197"/>
          <p:cNvSpPr txBox="1"/>
          <p:nvPr/>
        </p:nvSpPr>
        <p:spPr>
          <a:xfrm>
            <a:off x="7313267" y="3071803"/>
            <a:ext cx="1736373" cy="369332"/>
          </a:xfrm>
          <a:prstGeom prst="rect">
            <a:avLst/>
          </a:prstGeom>
          <a:solidFill>
            <a:srgbClr val="FFCCFF"/>
          </a:solidFill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b="1" dirty="0">
                <a:solidFill>
                  <a:schemeClr val="tx1"/>
                </a:solidFill>
              </a:rPr>
              <a:t>Magic Sequence</a:t>
            </a:r>
          </a:p>
        </p:txBody>
      </p:sp>
      <p:sp>
        <p:nvSpPr>
          <p:cNvPr id="200" name="CasellaDiTesto 199"/>
          <p:cNvSpPr txBox="1"/>
          <p:nvPr/>
        </p:nvSpPr>
        <p:spPr>
          <a:xfrm>
            <a:off x="6356209" y="5236261"/>
            <a:ext cx="2419596" cy="565214"/>
          </a:xfrm>
          <a:prstGeom prst="rect">
            <a:avLst/>
          </a:prstGeom>
          <a:solidFill>
            <a:srgbClr val="A9D18E"/>
          </a:solidFill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it-IT" b="1" dirty="0" smtClean="0">
                <a:solidFill>
                  <a:schemeClr val="tx1"/>
                </a:solidFill>
              </a:rPr>
              <a:t>Point </a:t>
            </a:r>
            <a:r>
              <a:rPr lang="it-IT" b="1" dirty="0">
                <a:solidFill>
                  <a:schemeClr val="tx1"/>
                </a:solidFill>
              </a:rPr>
              <a:t>generation </a:t>
            </a:r>
            <a:endParaRPr lang="it-IT" b="1" dirty="0" smtClean="0">
              <a:solidFill>
                <a:schemeClr val="tx1"/>
              </a:solidFill>
            </a:endParaRPr>
          </a:p>
          <a:p>
            <a:pPr algn="l"/>
            <a:r>
              <a:rPr lang="it-IT" b="1" dirty="0" smtClean="0">
                <a:solidFill>
                  <a:schemeClr val="tx1"/>
                </a:solidFill>
              </a:rPr>
              <a:t>3*5=15-3=12 </a:t>
            </a:r>
            <a:r>
              <a:rPr lang="it-IT" b="1" dirty="0">
                <a:solidFill>
                  <a:schemeClr val="tx1"/>
                </a:solidFill>
              </a:rPr>
              <a:t>per </a:t>
            </a:r>
            <a:r>
              <a:rPr lang="it-IT" b="1" dirty="0" err="1">
                <a:solidFill>
                  <a:schemeClr val="tx1"/>
                </a:solidFill>
              </a:rPr>
              <a:t>loop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01" name="Freccia a sinistra 200"/>
          <p:cNvSpPr/>
          <p:nvPr/>
        </p:nvSpPr>
        <p:spPr>
          <a:xfrm rot="804534">
            <a:off x="9268201" y="2420793"/>
            <a:ext cx="595953" cy="285253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2" name="Freccia a sinistra 201"/>
          <p:cNvSpPr/>
          <p:nvPr/>
        </p:nvSpPr>
        <p:spPr>
          <a:xfrm rot="11566260">
            <a:off x="9195178" y="2948427"/>
            <a:ext cx="595953" cy="285253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4" name="Freccia a sinistra 203"/>
          <p:cNvSpPr/>
          <p:nvPr/>
        </p:nvSpPr>
        <p:spPr>
          <a:xfrm rot="11894464">
            <a:off x="5531729" y="4986997"/>
            <a:ext cx="595953" cy="285253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504" y="2362090"/>
            <a:ext cx="1019048" cy="1219048"/>
          </a:xfrm>
          <a:prstGeom prst="rect">
            <a:avLst/>
          </a:prstGeom>
        </p:spPr>
      </p:pic>
      <p:sp>
        <p:nvSpPr>
          <p:cNvPr id="138" name="Ovale 137"/>
          <p:cNvSpPr/>
          <p:nvPr/>
        </p:nvSpPr>
        <p:spPr>
          <a:xfrm>
            <a:off x="3812439" y="2865648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0" name="Ovale 139"/>
          <p:cNvSpPr/>
          <p:nvPr/>
        </p:nvSpPr>
        <p:spPr>
          <a:xfrm>
            <a:off x="4790046" y="2865648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79" name="Connettore 2 78"/>
          <p:cNvCxnSpPr>
            <a:stCxn id="150" idx="0"/>
            <a:endCxn id="152" idx="2"/>
          </p:cNvCxnSpPr>
          <p:nvPr/>
        </p:nvCxnSpPr>
        <p:spPr>
          <a:xfrm flipH="1" flipV="1">
            <a:off x="4498163" y="3705748"/>
            <a:ext cx="12042" cy="866580"/>
          </a:xfrm>
          <a:prstGeom prst="straightConnector1">
            <a:avLst/>
          </a:prstGeom>
          <a:ln w="635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ombo 151"/>
          <p:cNvSpPr/>
          <p:nvPr/>
        </p:nvSpPr>
        <p:spPr>
          <a:xfrm>
            <a:off x="4318163" y="3345748"/>
            <a:ext cx="360000" cy="360000"/>
          </a:xfrm>
          <a:prstGeom prst="diamo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M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2" name="Ovale 121"/>
          <p:cNvSpPr/>
          <p:nvPr/>
        </p:nvSpPr>
        <p:spPr>
          <a:xfrm>
            <a:off x="9493155" y="210534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2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33" name="CasellaDiTesto 132"/>
          <p:cNvSpPr txBox="1"/>
          <p:nvPr/>
        </p:nvSpPr>
        <p:spPr>
          <a:xfrm>
            <a:off x="9864341" y="208835"/>
            <a:ext cx="170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Output stringhe</a:t>
            </a:r>
            <a:endParaRPr lang="it-IT" b="1" dirty="0"/>
          </a:p>
        </p:txBody>
      </p:sp>
      <p:sp>
        <p:nvSpPr>
          <p:cNvPr id="134" name="CasellaDiTesto 133"/>
          <p:cNvSpPr txBox="1"/>
          <p:nvPr/>
        </p:nvSpPr>
        <p:spPr>
          <a:xfrm>
            <a:off x="9864341" y="601265"/>
            <a:ext cx="157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Input stringhe </a:t>
            </a:r>
            <a:endParaRPr lang="it-IT" b="1" dirty="0"/>
          </a:p>
        </p:txBody>
      </p:sp>
      <p:sp>
        <p:nvSpPr>
          <p:cNvPr id="135" name="Rombo 134"/>
          <p:cNvSpPr/>
          <p:nvPr/>
        </p:nvSpPr>
        <p:spPr>
          <a:xfrm>
            <a:off x="9493155" y="617325"/>
            <a:ext cx="360000" cy="360000"/>
          </a:xfrm>
          <a:prstGeom prst="diamo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Pentagono regolare 6"/>
          <p:cNvSpPr/>
          <p:nvPr/>
        </p:nvSpPr>
        <p:spPr>
          <a:xfrm>
            <a:off x="9493155" y="1069679"/>
            <a:ext cx="360000" cy="395895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62" name="CasellaDiTesto 61"/>
          <p:cNvSpPr txBox="1"/>
          <p:nvPr/>
        </p:nvSpPr>
        <p:spPr>
          <a:xfrm>
            <a:off x="9864341" y="1127249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N° </a:t>
            </a:r>
            <a:r>
              <a:rPr lang="it-IT" b="1" dirty="0" err="1" smtClean="0"/>
              <a:t>loop</a:t>
            </a:r>
            <a:r>
              <a:rPr lang="it-IT" b="1" dirty="0" smtClean="0"/>
              <a:t> 1 … ∞</a:t>
            </a:r>
            <a:endParaRPr lang="it-IT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6297" y="4766992"/>
            <a:ext cx="1504762" cy="1219048"/>
          </a:xfrm>
          <a:prstGeom prst="rect">
            <a:avLst/>
          </a:prstGeom>
        </p:spPr>
      </p:pic>
      <p:sp>
        <p:nvSpPr>
          <p:cNvPr id="148" name="Ovale 147"/>
          <p:cNvSpPr/>
          <p:nvPr/>
        </p:nvSpPr>
        <p:spPr>
          <a:xfrm>
            <a:off x="5050205" y="5212470"/>
            <a:ext cx="360000" cy="360000"/>
          </a:xfrm>
          <a:prstGeom prst="ellipse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0" name="Ovale 149"/>
          <p:cNvSpPr/>
          <p:nvPr/>
        </p:nvSpPr>
        <p:spPr>
          <a:xfrm>
            <a:off x="4330205" y="4572328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M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55" name="Rombo 154"/>
          <p:cNvSpPr/>
          <p:nvPr/>
        </p:nvSpPr>
        <p:spPr>
          <a:xfrm>
            <a:off x="3552253" y="5028275"/>
            <a:ext cx="360000" cy="360000"/>
          </a:xfrm>
          <a:prstGeom prst="diamo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27620" y="1181068"/>
            <a:ext cx="3057699" cy="2143537"/>
            <a:chOff x="27621" y="1181068"/>
            <a:chExt cx="2922302" cy="2065863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4748" y="2167210"/>
              <a:ext cx="857143" cy="923810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621" y="1181068"/>
              <a:ext cx="761534" cy="2065863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16590" y="2311794"/>
              <a:ext cx="1333333" cy="180952"/>
            </a:xfrm>
            <a:prstGeom prst="rect">
              <a:avLst/>
            </a:prstGeom>
          </p:spPr>
        </p:pic>
      </p:grpSp>
      <p:sp>
        <p:nvSpPr>
          <p:cNvPr id="97" name="Pentagono regolare 96"/>
          <p:cNvSpPr/>
          <p:nvPr/>
        </p:nvSpPr>
        <p:spPr>
          <a:xfrm>
            <a:off x="863782" y="3387063"/>
            <a:ext cx="360000" cy="395895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01" name="CasellaDiTesto 100"/>
          <p:cNvSpPr txBox="1"/>
          <p:nvPr/>
        </p:nvSpPr>
        <p:spPr>
          <a:xfrm>
            <a:off x="9864341" y="1516419"/>
            <a:ext cx="2473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Vettore/Matrice</a:t>
            </a:r>
          </a:p>
          <a:p>
            <a:r>
              <a:rPr lang="it-IT" b="1" dirty="0" smtClean="0"/>
              <a:t>N° punti</a:t>
            </a:r>
          </a:p>
          <a:p>
            <a:r>
              <a:rPr lang="it-IT" b="1" dirty="0" smtClean="0"/>
              <a:t>N° stringhe * M</a:t>
            </a:r>
          </a:p>
          <a:p>
            <a:r>
              <a:rPr lang="it-IT" sz="1600" b="1" dirty="0" smtClean="0"/>
              <a:t>(M=Funzione  del N° </a:t>
            </a:r>
            <a:r>
              <a:rPr lang="it-IT" sz="1600" b="1" dirty="0" err="1" smtClean="0"/>
              <a:t>loop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sp>
        <p:nvSpPr>
          <p:cNvPr id="102" name="Rettangolo 101"/>
          <p:cNvSpPr/>
          <p:nvPr/>
        </p:nvSpPr>
        <p:spPr>
          <a:xfrm>
            <a:off x="9566177" y="1862834"/>
            <a:ext cx="281867" cy="449179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rgbClr val="FF0000"/>
                </a:solidFill>
              </a:rPr>
              <a:t>5</a:t>
            </a:r>
          </a:p>
          <a:p>
            <a:pPr algn="ctr"/>
            <a:r>
              <a:rPr lang="it-IT" sz="1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5" name="Rettangolo 104"/>
          <p:cNvSpPr/>
          <p:nvPr/>
        </p:nvSpPr>
        <p:spPr>
          <a:xfrm>
            <a:off x="2773788" y="2897561"/>
            <a:ext cx="540000" cy="540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6</a:t>
            </a:r>
          </a:p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1M</a:t>
            </a:r>
          </a:p>
        </p:txBody>
      </p:sp>
      <p:sp>
        <p:nvSpPr>
          <p:cNvPr id="110" name="Rettangolo 109"/>
          <p:cNvSpPr/>
          <p:nvPr/>
        </p:nvSpPr>
        <p:spPr>
          <a:xfrm>
            <a:off x="2576076" y="4882727"/>
            <a:ext cx="540000" cy="540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3</a:t>
            </a:r>
          </a:p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1M</a:t>
            </a:r>
          </a:p>
        </p:txBody>
      </p:sp>
      <p:sp>
        <p:nvSpPr>
          <p:cNvPr id="64" name="Rettangolo 63"/>
          <p:cNvSpPr/>
          <p:nvPr/>
        </p:nvSpPr>
        <p:spPr>
          <a:xfrm>
            <a:off x="5545573" y="3268815"/>
            <a:ext cx="360000" cy="540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5</a:t>
            </a:r>
          </a:p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M</a:t>
            </a:r>
          </a:p>
        </p:txBody>
      </p:sp>
      <p:cxnSp>
        <p:nvCxnSpPr>
          <p:cNvPr id="69" name="Connettore 2 68"/>
          <p:cNvCxnSpPr/>
          <p:nvPr/>
        </p:nvCxnSpPr>
        <p:spPr>
          <a:xfrm>
            <a:off x="3621000" y="4223530"/>
            <a:ext cx="3677156" cy="558211"/>
          </a:xfrm>
          <a:prstGeom prst="straightConnector1">
            <a:avLst/>
          </a:prstGeom>
          <a:ln w="63500" cmpd="sng">
            <a:solidFill>
              <a:srgbClr val="FF9933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/>
          <p:cNvCxnSpPr>
            <a:stCxn id="2" idx="5"/>
          </p:cNvCxnSpPr>
          <p:nvPr/>
        </p:nvCxnSpPr>
        <p:spPr>
          <a:xfrm>
            <a:off x="3421665" y="4438185"/>
            <a:ext cx="332138" cy="387300"/>
          </a:xfrm>
          <a:prstGeom prst="straightConnector1">
            <a:avLst/>
          </a:prstGeom>
          <a:ln w="63500" cmpd="sng">
            <a:solidFill>
              <a:srgbClr val="FF9933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/>
          <p:cNvCxnSpPr>
            <a:stCxn id="2" idx="3"/>
          </p:cNvCxnSpPr>
          <p:nvPr/>
        </p:nvCxnSpPr>
        <p:spPr>
          <a:xfrm flipH="1">
            <a:off x="2422343" y="4286123"/>
            <a:ext cx="381360" cy="439463"/>
          </a:xfrm>
          <a:prstGeom prst="straightConnector1">
            <a:avLst/>
          </a:prstGeom>
          <a:ln w="63500" cmpd="sng">
            <a:solidFill>
              <a:srgbClr val="FF9933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76"/>
          <p:cNvCxnSpPr/>
          <p:nvPr/>
        </p:nvCxnSpPr>
        <p:spPr>
          <a:xfrm flipV="1">
            <a:off x="3381375" y="3563042"/>
            <a:ext cx="582218" cy="551758"/>
          </a:xfrm>
          <a:prstGeom prst="straightConnector1">
            <a:avLst/>
          </a:prstGeom>
          <a:ln w="63500" cmpd="sng">
            <a:solidFill>
              <a:srgbClr val="FF9933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/>
          <p:cNvSpPr/>
          <p:nvPr/>
        </p:nvSpPr>
        <p:spPr>
          <a:xfrm rot="829451">
            <a:off x="2738715" y="3603173"/>
            <a:ext cx="900000" cy="90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63500" cmpd="sng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4" name="CasellaDiTesto 53"/>
          <p:cNvSpPr txBox="1"/>
          <p:nvPr/>
        </p:nvSpPr>
        <p:spPr>
          <a:xfrm>
            <a:off x="2695477" y="3597915"/>
            <a:ext cx="9877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</a:rPr>
              <a:t>Lateral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Tunnel</a:t>
            </a:r>
          </a:p>
          <a:p>
            <a:pPr algn="ctr"/>
            <a:r>
              <a:rPr lang="it-IT" sz="1400" b="1" dirty="0" smtClean="0">
                <a:solidFill>
                  <a:schemeClr val="bg1"/>
                </a:solidFill>
              </a:rPr>
              <a:t>(Momenti)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111" name="Rettangolo 110"/>
          <p:cNvSpPr/>
          <p:nvPr/>
        </p:nvSpPr>
        <p:spPr>
          <a:xfrm>
            <a:off x="4622339" y="3712716"/>
            <a:ext cx="648000" cy="540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27</a:t>
            </a:r>
          </a:p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25M</a:t>
            </a:r>
          </a:p>
        </p:txBody>
      </p:sp>
      <p:sp>
        <p:nvSpPr>
          <p:cNvPr id="112" name="Rettangolo 111"/>
          <p:cNvSpPr/>
          <p:nvPr/>
        </p:nvSpPr>
        <p:spPr>
          <a:xfrm>
            <a:off x="5796305" y="4269560"/>
            <a:ext cx="360000" cy="540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5</a:t>
            </a:r>
          </a:p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1" name="Rettangolo 80"/>
          <p:cNvSpPr/>
          <p:nvPr/>
        </p:nvSpPr>
        <p:spPr>
          <a:xfrm>
            <a:off x="5868951" y="5430970"/>
            <a:ext cx="360000" cy="540000"/>
          </a:xfrm>
          <a:prstGeom prst="rect">
            <a:avLst/>
          </a:prstGeom>
          <a:solidFill>
            <a:srgbClr val="7F7F7F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it-IT" b="1" dirty="0">
                <a:solidFill>
                  <a:schemeClr val="bg1"/>
                </a:solidFill>
              </a:rPr>
              <a:t>3</a:t>
            </a:r>
          </a:p>
          <a:p>
            <a:pPr algn="ctr">
              <a:lnSpc>
                <a:spcPts val="1700"/>
              </a:lnSpc>
            </a:pPr>
            <a:r>
              <a:rPr lang="it-IT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485" y="687465"/>
            <a:ext cx="8602857" cy="1451732"/>
          </a:xfrm>
          <a:prstGeom prst="rect">
            <a:avLst/>
          </a:prstGeom>
        </p:spPr>
      </p:pic>
      <p:sp>
        <p:nvSpPr>
          <p:cNvPr id="127" name="Rombo 126"/>
          <p:cNvSpPr/>
          <p:nvPr/>
        </p:nvSpPr>
        <p:spPr>
          <a:xfrm>
            <a:off x="3552253" y="5403886"/>
            <a:ext cx="360000" cy="360000"/>
          </a:xfrm>
          <a:prstGeom prst="diamo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4" name="Ovale 153"/>
          <p:cNvSpPr/>
          <p:nvPr/>
        </p:nvSpPr>
        <p:spPr>
          <a:xfrm>
            <a:off x="1570224" y="4752328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3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1" name="Pentagono regolare 130"/>
          <p:cNvSpPr/>
          <p:nvPr/>
        </p:nvSpPr>
        <p:spPr>
          <a:xfrm>
            <a:off x="7528611" y="2375364"/>
            <a:ext cx="360000" cy="395895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cxnSp>
        <p:nvCxnSpPr>
          <p:cNvPr id="71" name="Connettore 1 70"/>
          <p:cNvCxnSpPr/>
          <p:nvPr/>
        </p:nvCxnSpPr>
        <p:spPr>
          <a:xfrm flipH="1">
            <a:off x="9073595" y="4932328"/>
            <a:ext cx="2556357" cy="1323351"/>
          </a:xfrm>
          <a:prstGeom prst="line">
            <a:avLst/>
          </a:prstGeom>
          <a:ln w="63500">
            <a:solidFill>
              <a:srgbClr val="008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ttangolo 67"/>
          <p:cNvSpPr/>
          <p:nvPr/>
        </p:nvSpPr>
        <p:spPr>
          <a:xfrm>
            <a:off x="10038744" y="5302672"/>
            <a:ext cx="540000" cy="540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27</a:t>
            </a:r>
          </a:p>
          <a:p>
            <a:pPr algn="ctr">
              <a:lnSpc>
                <a:spcPts val="1700"/>
              </a:lnSpc>
            </a:pPr>
            <a:r>
              <a:rPr lang="it-IT" b="1" dirty="0">
                <a:solidFill>
                  <a:srgbClr val="FF0000"/>
                </a:solidFill>
              </a:rPr>
              <a:t>5M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50" y="5112328"/>
            <a:ext cx="1744588" cy="15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000" y="2648262"/>
            <a:ext cx="807006" cy="735738"/>
          </a:xfrm>
          <a:prstGeom prst="rect">
            <a:avLst/>
          </a:prstGeom>
        </p:spPr>
      </p:pic>
      <p:sp>
        <p:nvSpPr>
          <p:cNvPr id="14" name="Segnaposto contenuto 2"/>
          <p:cNvSpPr txBox="1">
            <a:spLocks/>
          </p:cNvSpPr>
          <p:nvPr/>
        </p:nvSpPr>
        <p:spPr>
          <a:xfrm>
            <a:off x="471000" y="5722821"/>
            <a:ext cx="10689991" cy="855000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>
                <a:solidFill>
                  <a:srgbClr val="FF0000"/>
                </a:solidFill>
              </a:rPr>
              <a:t>-T-A-C-G-</a:t>
            </a:r>
            <a:r>
              <a:rPr lang="it-IT" sz="1800" b="1" dirty="0">
                <a:solidFill>
                  <a:srgbClr val="008000"/>
                </a:solidFill>
              </a:rPr>
              <a:t> </a:t>
            </a:r>
            <a:r>
              <a:rPr lang="it-IT" sz="1800" b="1" dirty="0" smtClean="0">
                <a:solidFill>
                  <a:srgbClr val="008000"/>
                </a:solidFill>
              </a:rPr>
              <a:t> 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per </a:t>
            </a:r>
            <a:r>
              <a:rPr lang="it-IT" sz="1800" dirty="0" err="1" smtClean="0">
                <a:solidFill>
                  <a:schemeClr val="accent5">
                    <a:lumMod val="75000"/>
                  </a:schemeClr>
                </a:solidFill>
              </a:rPr>
              <a:t>loop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 Sequenza principale: </a:t>
            </a:r>
            <a:r>
              <a:rPr lang="it-IT" sz="1800" b="1" dirty="0" smtClean="0">
                <a:solidFill>
                  <a:srgbClr val="FF0000"/>
                </a:solidFill>
              </a:rPr>
              <a:t>-T-A-C-</a:t>
            </a:r>
            <a:r>
              <a:rPr lang="it-IT" sz="1800" b="1" dirty="0" smtClean="0">
                <a:solidFill>
                  <a:srgbClr val="008000"/>
                </a:solidFill>
              </a:rPr>
              <a:t> </a:t>
            </a:r>
            <a:r>
              <a:rPr lang="it-IT" sz="1400" b="1" dirty="0">
                <a:sym typeface="Wingdings" panose="05000000000000000000" pitchFamily="2" charset="2"/>
              </a:rPr>
              <a:t></a:t>
            </a:r>
            <a:r>
              <a:rPr lang="it-IT" sz="1800" b="1" dirty="0" smtClean="0">
                <a:solidFill>
                  <a:srgbClr val="008000"/>
                </a:solidFill>
              </a:rPr>
              <a:t> -G-A-C </a:t>
            </a:r>
            <a:r>
              <a:rPr lang="it-IT" sz="1800" b="1" dirty="0"/>
              <a:t>… </a:t>
            </a:r>
            <a:r>
              <a:rPr lang="it-IT" sz="1800" b="1" dirty="0">
                <a:solidFill>
                  <a:srgbClr val="008000"/>
                </a:solidFill>
              </a:rPr>
              <a:t>-</a:t>
            </a:r>
            <a:r>
              <a:rPr lang="it-IT" sz="1800" b="1" dirty="0" smtClean="0">
                <a:solidFill>
                  <a:srgbClr val="008000"/>
                </a:solidFill>
              </a:rPr>
              <a:t>G-A-C </a:t>
            </a:r>
            <a:r>
              <a:rPr lang="it-IT" sz="1800" b="1" dirty="0" smtClean="0"/>
              <a:t>… </a:t>
            </a:r>
            <a:r>
              <a:rPr lang="it-IT" sz="1800" b="1" dirty="0">
                <a:solidFill>
                  <a:srgbClr val="008000"/>
                </a:solidFill>
              </a:rPr>
              <a:t>-</a:t>
            </a:r>
            <a:r>
              <a:rPr lang="it-IT" sz="1800" b="1" dirty="0" smtClean="0">
                <a:solidFill>
                  <a:srgbClr val="008000"/>
                </a:solidFill>
              </a:rPr>
              <a:t>G-A-C </a:t>
            </a:r>
            <a:r>
              <a:rPr lang="it-IT" sz="1800" b="1" dirty="0" smtClean="0"/>
              <a:t>…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400" b="1" dirty="0">
                <a:sym typeface="Wingdings" panose="05000000000000000000" pitchFamily="2" charset="2"/>
              </a:rPr>
              <a:t></a:t>
            </a:r>
            <a:r>
              <a:rPr lang="it-IT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800" b="1" dirty="0" smtClean="0">
                <a:solidFill>
                  <a:srgbClr val="FF0000"/>
                </a:solidFill>
              </a:rPr>
              <a:t>-</a:t>
            </a:r>
            <a:r>
              <a:rPr lang="it-IT" sz="1800" b="1" dirty="0">
                <a:solidFill>
                  <a:srgbClr val="FF0000"/>
                </a:solidFill>
              </a:rPr>
              <a:t>T-A-C-</a:t>
            </a:r>
            <a:r>
              <a:rPr lang="it-IT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400" b="1" dirty="0">
                <a:sym typeface="Wingdings" panose="05000000000000000000" pitchFamily="2" charset="2"/>
              </a:rPr>
              <a:t></a:t>
            </a:r>
            <a:r>
              <a:rPr lang="it-IT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800" b="1" dirty="0">
                <a:solidFill>
                  <a:srgbClr val="008000"/>
                </a:solidFill>
                <a:sym typeface="Wingdings" panose="05000000000000000000" pitchFamily="2" charset="2"/>
              </a:rPr>
              <a:t>-G-A-C </a:t>
            </a:r>
            <a:r>
              <a:rPr lang="it-IT" sz="1800" b="1" dirty="0">
                <a:sym typeface="Wingdings" panose="05000000000000000000" pitchFamily="2" charset="2"/>
              </a:rPr>
              <a:t>… </a:t>
            </a:r>
            <a:r>
              <a:rPr lang="it-IT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it-IT" sz="18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800" b="1" dirty="0">
                <a:solidFill>
                  <a:srgbClr val="FF0000"/>
                </a:solidFill>
              </a:rPr>
              <a:t>-</a:t>
            </a:r>
            <a:r>
              <a:rPr lang="it-IT" sz="1800" b="1" dirty="0" smtClean="0">
                <a:solidFill>
                  <a:srgbClr val="FF0000"/>
                </a:solidFill>
              </a:rPr>
              <a:t>T-A-C-</a:t>
            </a:r>
            <a:r>
              <a:rPr lang="it-IT" sz="1800" b="1" dirty="0" smtClean="0">
                <a:solidFill>
                  <a:srgbClr val="008000"/>
                </a:solidFill>
              </a:rPr>
              <a:t> 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Start </a:t>
            </a:r>
            <a:r>
              <a:rPr lang="it-IT" sz="1800" dirty="0" err="1" smtClean="0">
                <a:solidFill>
                  <a:schemeClr val="accent5">
                    <a:lumMod val="75000"/>
                  </a:schemeClr>
                </a:solidFill>
              </a:rPr>
              <a:t>loop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 per  </a:t>
            </a: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tempo momenti a somma vettoriale zero. Inizio da 6*2^n per n da 0 a ∞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b="1" dirty="0" smtClean="0">
                <a:solidFill>
                  <a:srgbClr val="008000"/>
                </a:solidFill>
              </a:rPr>
              <a:t> -G-A-C-  </a:t>
            </a:r>
            <a:r>
              <a:rPr lang="it-IT" sz="1800" dirty="0" err="1" smtClean="0">
                <a:solidFill>
                  <a:schemeClr val="accent5">
                    <a:lumMod val="75000"/>
                  </a:schemeClr>
                </a:solidFill>
              </a:rPr>
              <a:t>Creaction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800" dirty="0" err="1" smtClean="0">
                <a:solidFill>
                  <a:schemeClr val="accent5">
                    <a:lumMod val="75000"/>
                  </a:schemeClr>
                </a:solidFill>
              </a:rPr>
              <a:t>loop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 della Geometrie dell’Universo</a:t>
            </a:r>
            <a:endParaRPr lang="it-IT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64459" y="189000"/>
            <a:ext cx="9677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188075" algn="l"/>
              </a:tabLst>
            </a:pPr>
            <a:r>
              <a:rPr lang="it-IT" sz="3200" b="1" dirty="0" err="1" smtClean="0">
                <a:solidFill>
                  <a:srgbClr val="0070C0"/>
                </a:solidFill>
              </a:rPr>
              <a:t>Iper</a:t>
            </a:r>
            <a:r>
              <a:rPr lang="it-IT" sz="3200" b="1" dirty="0" smtClean="0">
                <a:solidFill>
                  <a:srgbClr val="0070C0"/>
                </a:solidFill>
              </a:rPr>
              <a:t> DNA: Magic Moment - Moduli – Connessioni - Flussi</a:t>
            </a:r>
            <a:endParaRPr lang="it-IT" sz="3200" b="1" dirty="0">
              <a:solidFill>
                <a:srgbClr val="0070C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832" y="336930"/>
            <a:ext cx="660159" cy="77678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1994" y="241648"/>
            <a:ext cx="870573" cy="80810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0150" y="1083016"/>
            <a:ext cx="995762" cy="5624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6060" y="1678774"/>
            <a:ext cx="1659557" cy="933601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733390"/>
            <a:ext cx="12173571" cy="4989431"/>
          </a:xfrm>
        </p:spPr>
        <p:txBody>
          <a:bodyPr>
            <a:noAutofit/>
          </a:bodyPr>
          <a:lstStyle/>
          <a:p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4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Iper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 Computer: … -T-A-C-G- … che utilizzano il Momento come bit tramite il bus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ateral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 Tunnel</a:t>
            </a:r>
            <a:endParaRPr lang="it-IT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sz="1800" b="1" dirty="0">
                <a:solidFill>
                  <a:srgbClr val="7030A0"/>
                </a:solidFill>
              </a:rPr>
              <a:t>Turn-On (-T-</a:t>
            </a:r>
            <a:r>
              <a:rPr lang="it-IT" sz="1800" b="1" dirty="0" smtClean="0">
                <a:solidFill>
                  <a:srgbClr val="7030A0"/>
                </a:solidFill>
              </a:rPr>
              <a:t>)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:  Riusa e genera i momenti base (da iniziali di 6 Punti a infinito) creando il </a:t>
            </a:r>
            <a:r>
              <a:rPr lang="it-IT" sz="1800" dirty="0" err="1" smtClean="0">
                <a:solidFill>
                  <a:schemeClr val="accent5">
                    <a:lumMod val="75000"/>
                  </a:schemeClr>
                </a:solidFill>
              </a:rPr>
              <a:t>Loop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 Tempo</a:t>
            </a:r>
          </a:p>
          <a:p>
            <a:pPr lvl="1"/>
            <a:r>
              <a:rPr lang="it-IT" sz="1800" b="1" dirty="0" err="1">
                <a:solidFill>
                  <a:srgbClr val="00B050"/>
                </a:solidFill>
              </a:rPr>
              <a:t>All</a:t>
            </a:r>
            <a:r>
              <a:rPr lang="it-IT" sz="1800" b="1" dirty="0">
                <a:solidFill>
                  <a:srgbClr val="00B050"/>
                </a:solidFill>
              </a:rPr>
              <a:t> Switch (-A-</a:t>
            </a:r>
            <a:r>
              <a:rPr lang="it-IT" sz="1800" b="1" dirty="0" smtClean="0">
                <a:solidFill>
                  <a:srgbClr val="00B050"/>
                </a:solidFill>
              </a:rPr>
              <a:t>)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: Genera gli assi, le matrici di vettori per la solidificazione dello Tempo-Spazio/Energia-Massa</a:t>
            </a:r>
          </a:p>
          <a:p>
            <a:pPr lvl="1"/>
            <a:r>
              <a:rPr lang="it-IT" sz="1800" b="1" dirty="0">
                <a:solidFill>
                  <a:srgbClr val="00B0F0"/>
                </a:solidFill>
              </a:rPr>
              <a:t>Generator (-G-</a:t>
            </a:r>
            <a:r>
              <a:rPr lang="it-IT" sz="1800" b="1" dirty="0" smtClean="0">
                <a:solidFill>
                  <a:srgbClr val="00B0F0"/>
                </a:solidFill>
              </a:rPr>
              <a:t>)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: Compone la geometria dello Tempo-Spazio/Energia-Massa in funzione degli Input</a:t>
            </a:r>
          </a:p>
          <a:p>
            <a:pPr lvl="1"/>
            <a:r>
              <a:rPr lang="it-IT" sz="1800" b="1" dirty="0" err="1">
                <a:solidFill>
                  <a:srgbClr val="FF00FF"/>
                </a:solidFill>
              </a:rPr>
              <a:t>Check</a:t>
            </a:r>
            <a:r>
              <a:rPr lang="it-IT" sz="1800" b="1" dirty="0">
                <a:solidFill>
                  <a:srgbClr val="FF00FF"/>
                </a:solidFill>
              </a:rPr>
              <a:t> (-C-</a:t>
            </a:r>
            <a:r>
              <a:rPr lang="it-IT" sz="1800" b="1" dirty="0" smtClean="0">
                <a:solidFill>
                  <a:srgbClr val="FF00FF"/>
                </a:solidFill>
              </a:rPr>
              <a:t>)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it-IT" sz="1800" dirty="0" err="1">
                <a:solidFill>
                  <a:schemeClr val="accent5">
                    <a:lumMod val="75000"/>
                  </a:schemeClr>
                </a:solidFill>
              </a:rPr>
              <a:t>Equilibria</a:t>
            </a: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le matrici di vettori per il Riuso da </a:t>
            </a:r>
            <a:r>
              <a:rPr lang="it-IT" sz="1800" b="1" dirty="0">
                <a:solidFill>
                  <a:srgbClr val="7030A0"/>
                </a:solidFill>
              </a:rPr>
              <a:t>-T-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e l’uso da </a:t>
            </a:r>
            <a:r>
              <a:rPr lang="it-IT" sz="1800" b="1" dirty="0">
                <a:solidFill>
                  <a:srgbClr val="00B0F0"/>
                </a:solidFill>
              </a:rPr>
              <a:t>-G-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in funzione degli input</a:t>
            </a:r>
          </a:p>
          <a:p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Connessioni:</a:t>
            </a:r>
            <a:endParaRPr lang="it-IT" sz="20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sz="1800" b="1" dirty="0">
                <a:solidFill>
                  <a:srgbClr val="7030A0"/>
                </a:solidFill>
              </a:rPr>
              <a:t>Turn-On (-T-) </a:t>
            </a:r>
            <a:r>
              <a:rPr lang="it-IT" sz="1800" b="1" dirty="0" smtClean="0"/>
              <a:t>1in-1out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: Riceve da</a:t>
            </a:r>
            <a:r>
              <a:rPr lang="it-IT" sz="1800" b="1" dirty="0">
                <a:solidFill>
                  <a:srgbClr val="FF00FF"/>
                </a:solidFill>
              </a:rPr>
              <a:t> -C-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i Momenti e li manda ad </a:t>
            </a:r>
            <a:r>
              <a:rPr lang="it-IT" sz="1800" b="1" dirty="0">
                <a:solidFill>
                  <a:srgbClr val="FF0000"/>
                </a:solidFill>
              </a:rPr>
              <a:t>-</a:t>
            </a:r>
            <a:r>
              <a:rPr lang="it-IT" sz="1800" b="1" dirty="0">
                <a:solidFill>
                  <a:srgbClr val="00B050"/>
                </a:solidFill>
              </a:rPr>
              <a:t>A-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. Ad ogni </a:t>
            </a:r>
            <a:r>
              <a:rPr lang="it-IT" sz="1800" dirty="0" err="1" smtClean="0">
                <a:solidFill>
                  <a:schemeClr val="accent5">
                    <a:lumMod val="75000"/>
                  </a:schemeClr>
                </a:solidFill>
              </a:rPr>
              <a:t>loop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 i momenti inviati</a:t>
            </a:r>
          </a:p>
          <a:p>
            <a:pPr marL="457200" lvl="1" indent="0">
              <a:buNone/>
            </a:pP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    triplicano 6 … per aumento assi Tempo</a:t>
            </a:r>
            <a:endParaRPr lang="it-IT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sz="1800" b="1" dirty="0" err="1">
                <a:solidFill>
                  <a:srgbClr val="00B050"/>
                </a:solidFill>
              </a:rPr>
              <a:t>All</a:t>
            </a:r>
            <a:r>
              <a:rPr lang="it-IT" sz="1800" b="1" dirty="0">
                <a:solidFill>
                  <a:srgbClr val="00B050"/>
                </a:solidFill>
              </a:rPr>
              <a:t> Switch (-A-) </a:t>
            </a:r>
            <a:r>
              <a:rPr lang="it-IT" sz="1800" b="1" dirty="0" smtClean="0">
                <a:solidFill>
                  <a:srgbClr val="FF0000"/>
                </a:solidFill>
              </a:rPr>
              <a:t>2in-1out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: Riceve da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>
                <a:solidFill>
                  <a:srgbClr val="00B050"/>
                </a:solidFill>
              </a:rPr>
              <a:t>-A-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sz="1800" b="1" dirty="0">
                <a:solidFill>
                  <a:srgbClr val="FF0000"/>
                </a:solidFill>
              </a:rPr>
              <a:t>-</a:t>
            </a:r>
            <a:r>
              <a:rPr lang="it-IT" sz="1800" b="1" dirty="0" smtClean="0">
                <a:solidFill>
                  <a:srgbClr val="FF0000"/>
                </a:solidFill>
              </a:rPr>
              <a:t>G-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  e a seconda dell’input invia a  </a:t>
            </a:r>
            <a:r>
              <a:rPr lang="it-IT" sz="1800" b="1" dirty="0">
                <a:solidFill>
                  <a:srgbClr val="FF00FF"/>
                </a:solidFill>
              </a:rPr>
              <a:t>-C-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per la gestione della matrice di vettori</a:t>
            </a:r>
          </a:p>
          <a:p>
            <a:pPr lvl="1"/>
            <a:r>
              <a:rPr lang="it-IT" sz="1800" b="1" dirty="0">
                <a:solidFill>
                  <a:srgbClr val="00B0F0"/>
                </a:solidFill>
              </a:rPr>
              <a:t>Generator (-G-) </a:t>
            </a:r>
            <a:r>
              <a:rPr lang="it-IT" sz="1800" b="1" dirty="0" smtClean="0"/>
              <a:t>1in-1out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: Riceve da </a:t>
            </a:r>
            <a:r>
              <a:rPr lang="it-IT" sz="1800" b="1" dirty="0">
                <a:solidFill>
                  <a:srgbClr val="FF00FF"/>
                </a:solidFill>
              </a:rPr>
              <a:t>-C-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e compone la geometria più o meno complessa e invia a </a:t>
            </a:r>
            <a:r>
              <a:rPr lang="it-IT" sz="1800" b="1" dirty="0">
                <a:solidFill>
                  <a:srgbClr val="00B050"/>
                </a:solidFill>
              </a:rPr>
              <a:t>-A- </a:t>
            </a: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la matrice di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vettori</a:t>
            </a:r>
            <a:endParaRPr lang="it-IT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sz="1800" b="1" dirty="0" err="1">
                <a:solidFill>
                  <a:srgbClr val="FF00FF"/>
                </a:solidFill>
              </a:rPr>
              <a:t>Check</a:t>
            </a:r>
            <a:r>
              <a:rPr lang="it-IT" sz="1800" b="1" dirty="0">
                <a:solidFill>
                  <a:srgbClr val="FF00FF"/>
                </a:solidFill>
              </a:rPr>
              <a:t> (-C-) </a:t>
            </a:r>
            <a:r>
              <a:rPr lang="it-IT" sz="1800" b="1" dirty="0">
                <a:solidFill>
                  <a:srgbClr val="0070C0"/>
                </a:solidFill>
              </a:rPr>
              <a:t>1in-2out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: riceve da </a:t>
            </a:r>
            <a:r>
              <a:rPr lang="it-IT" sz="1800" b="1" dirty="0">
                <a:solidFill>
                  <a:srgbClr val="00B050"/>
                </a:solidFill>
              </a:rPr>
              <a:t>-A-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e a seconda della situazione raddoppia i momenti ad ogni </a:t>
            </a:r>
            <a:r>
              <a:rPr lang="it-IT" sz="1800" dirty="0" err="1" smtClean="0">
                <a:solidFill>
                  <a:schemeClr val="accent5">
                    <a:lumMod val="75000"/>
                  </a:schemeClr>
                </a:solidFill>
              </a:rPr>
              <a:t>Loop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 per </a:t>
            </a:r>
            <a:r>
              <a:rPr lang="it-IT" sz="1800" b="1" dirty="0">
                <a:solidFill>
                  <a:srgbClr val="00B0F0"/>
                </a:solidFill>
              </a:rPr>
              <a:t>-G-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o rimanda a </a:t>
            </a:r>
            <a:r>
              <a:rPr lang="it-IT" sz="1800" b="1" dirty="0">
                <a:solidFill>
                  <a:srgbClr val="7030A0"/>
                </a:solidFill>
              </a:rPr>
              <a:t>-T- 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per il riuso dei momenti per il </a:t>
            </a:r>
            <a:r>
              <a:rPr lang="it-IT" sz="1800" dirty="0" err="1" smtClean="0">
                <a:solidFill>
                  <a:schemeClr val="accent5">
                    <a:lumMod val="75000"/>
                  </a:schemeClr>
                </a:solidFill>
              </a:rPr>
              <a:t>Loop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 Tempo successivo</a:t>
            </a:r>
          </a:p>
          <a:p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Bus Magic Moment (Bit):</a:t>
            </a:r>
            <a:endParaRPr lang="it-IT" sz="20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sz="1800" b="1" dirty="0" err="1" smtClean="0">
                <a:solidFill>
                  <a:srgbClr val="FF9933"/>
                </a:solidFill>
              </a:rPr>
              <a:t>Lateral</a:t>
            </a:r>
            <a:r>
              <a:rPr lang="it-IT" sz="1800" b="1" dirty="0" smtClean="0">
                <a:solidFill>
                  <a:srgbClr val="FF9933"/>
                </a:solidFill>
              </a:rPr>
              <a:t> Tunnel </a:t>
            </a:r>
            <a:r>
              <a:rPr lang="it-IT" sz="1800" b="1" dirty="0">
                <a:solidFill>
                  <a:srgbClr val="FF9933"/>
                </a:solidFill>
              </a:rPr>
              <a:t>(-T-</a:t>
            </a:r>
            <a:r>
              <a:rPr lang="it-IT" sz="1800" b="1" dirty="0" smtClean="0">
                <a:solidFill>
                  <a:srgbClr val="FF9933"/>
                </a:solidFill>
              </a:rPr>
              <a:t>)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: alimenta e recupera i momenti da ogni modulo </a:t>
            </a:r>
            <a:r>
              <a:rPr lang="it-IT" sz="18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it-IT" sz="1800" dirty="0" smtClean="0">
                <a:solidFill>
                  <a:schemeClr val="accent5">
                    <a:lumMod val="75000"/>
                  </a:schemeClr>
                </a:solidFill>
              </a:rPr>
              <a:t>vortice che aspira i momenti o emette i momenti) permettendo ai 4 moduli di accrescere la sequenza di stringhe (buco bianco) e restituire, solo per –A- e C, i momenti risparmiati (buco nero). E’ la 5° dimensione fuori dal Tempo-Spazio/Energia-Massa. Il momento è eterno! </a:t>
            </a:r>
            <a:endParaRPr lang="it-IT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4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398" y="3035118"/>
            <a:ext cx="1810916" cy="244718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653" y="3097839"/>
            <a:ext cx="2075473" cy="2384462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429" y="914570"/>
            <a:ext cx="12192000" cy="2305671"/>
          </a:xfrm>
        </p:spPr>
        <p:txBody>
          <a:bodyPr>
            <a:noAutofit/>
          </a:bodyPr>
          <a:lstStyle/>
          <a:p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0D Un puntino: non svela il suo contenuto</a:t>
            </a:r>
          </a:p>
          <a:p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1D Stringa: difficile comprensione</a:t>
            </a:r>
          </a:p>
          <a:p>
            <a:pPr marL="0" indent="0">
              <a:buNone/>
            </a:pPr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sz="3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1D DNA: un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pò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 di luce : </a:t>
            </a:r>
            <a:r>
              <a:rPr lang="it-IT" sz="2000" b="1" dirty="0">
                <a:solidFill>
                  <a:srgbClr val="008000"/>
                </a:solidFill>
              </a:rPr>
              <a:t> </a:t>
            </a:r>
            <a:r>
              <a:rPr lang="it-IT" sz="2000" b="1" dirty="0"/>
              <a:t>… </a:t>
            </a:r>
            <a:r>
              <a:rPr lang="it-IT" sz="2000" b="1" dirty="0" smtClean="0">
                <a:solidFill>
                  <a:srgbClr val="FF0000"/>
                </a:solidFill>
              </a:rPr>
              <a:t>-</a:t>
            </a:r>
            <a:r>
              <a:rPr lang="it-IT" sz="2000" b="1" dirty="0">
                <a:solidFill>
                  <a:srgbClr val="FF0000"/>
                </a:solidFill>
              </a:rPr>
              <a:t>T-A-C-</a:t>
            </a:r>
            <a:r>
              <a:rPr lang="it-IT" sz="2000" b="1" dirty="0">
                <a:solidFill>
                  <a:srgbClr val="008000"/>
                </a:solidFill>
              </a:rPr>
              <a:t> </a:t>
            </a:r>
            <a:r>
              <a:rPr lang="it-IT" sz="1600" b="1" dirty="0">
                <a:sym typeface="Wingdings" panose="05000000000000000000" pitchFamily="2" charset="2"/>
              </a:rPr>
              <a:t></a:t>
            </a:r>
            <a:r>
              <a:rPr lang="it-IT" sz="2000" b="1" dirty="0">
                <a:solidFill>
                  <a:srgbClr val="008000"/>
                </a:solidFill>
              </a:rPr>
              <a:t> -G-A-C </a:t>
            </a:r>
            <a:r>
              <a:rPr lang="it-IT" sz="2000" b="1" dirty="0"/>
              <a:t>… </a:t>
            </a:r>
            <a:r>
              <a:rPr lang="it-IT" sz="2000" b="1" dirty="0">
                <a:solidFill>
                  <a:srgbClr val="008000"/>
                </a:solidFill>
              </a:rPr>
              <a:t>-G-A-C </a:t>
            </a:r>
            <a:r>
              <a:rPr lang="it-IT" sz="2000" b="1" dirty="0"/>
              <a:t>… </a:t>
            </a:r>
            <a:r>
              <a:rPr lang="it-IT" sz="2000" b="1" dirty="0">
                <a:solidFill>
                  <a:srgbClr val="008000"/>
                </a:solidFill>
              </a:rPr>
              <a:t>-G-A-C </a:t>
            </a:r>
            <a:r>
              <a:rPr lang="it-IT" sz="2000" b="1" dirty="0"/>
              <a:t>…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ym typeface="Wingdings" panose="05000000000000000000" pitchFamily="2" charset="2"/>
              </a:rPr>
              <a:t></a:t>
            </a:r>
            <a:r>
              <a:rPr lang="it-IT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>
                <a:solidFill>
                  <a:srgbClr val="FF0000"/>
                </a:solidFill>
              </a:rPr>
              <a:t>-T-A-C-</a:t>
            </a:r>
            <a:r>
              <a:rPr lang="it-IT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600" b="1" dirty="0">
                <a:sym typeface="Wingdings" panose="05000000000000000000" pitchFamily="2" charset="2"/>
              </a:rPr>
              <a:t></a:t>
            </a:r>
            <a:r>
              <a:rPr lang="it-IT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>
                <a:solidFill>
                  <a:srgbClr val="008000"/>
                </a:solidFill>
                <a:sym typeface="Wingdings" panose="05000000000000000000" pitchFamily="2" charset="2"/>
              </a:rPr>
              <a:t>-G-A-C </a:t>
            </a:r>
            <a:r>
              <a:rPr lang="it-IT" sz="2000" b="1" dirty="0">
                <a:sym typeface="Wingdings" panose="05000000000000000000" pitchFamily="2" charset="2"/>
              </a:rPr>
              <a:t>… </a:t>
            </a:r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egnaposto contenuto 2"/>
              <p:cNvSpPr txBox="1">
                <a:spLocks/>
              </p:cNvSpPr>
              <p:nvPr/>
            </p:nvSpPr>
            <p:spPr>
              <a:xfrm>
                <a:off x="1084433" y="5555525"/>
                <a:ext cx="10981117" cy="1081973"/>
              </a:xfrm>
              <a:prstGeom prst="rect">
                <a:avLst/>
              </a:prstGeom>
              <a:solidFill>
                <a:srgbClr val="FFFF99"/>
              </a:solidFill>
              <a:ln w="25400">
                <a:solidFill>
                  <a:srgbClr val="FF0000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it-IT" sz="16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Importante</a:t>
                </a:r>
                <a:r>
                  <a:rPr lang="it-IT" sz="1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: ogni passaggio da </a:t>
                </a:r>
                <a:r>
                  <a:rPr lang="it-IT" sz="1600" b="1" dirty="0">
                    <a:solidFill>
                      <a:srgbClr val="008000"/>
                    </a:solidFill>
                  </a:rPr>
                  <a:t>-A- </a:t>
                </a:r>
                <a:r>
                  <a:rPr lang="it-IT" sz="1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nella GAC  </a:t>
                </a:r>
                <a:r>
                  <a:rPr lang="it-IT" sz="1600" dirty="0">
                    <a:solidFill>
                      <a:schemeClr val="accent5">
                        <a:lumMod val="75000"/>
                      </a:schemeClr>
                    </a:solidFill>
                  </a:rPr>
                  <a:t>sintetizza </a:t>
                </a:r>
                <a:r>
                  <a:rPr lang="it-IT" sz="1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la crescita generata dalla </a:t>
                </a:r>
                <a:r>
                  <a:rPr lang="it-IT" sz="16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Sequence</a:t>
                </a:r>
                <a:r>
                  <a:rPr lang="it-IT" sz="1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: ha IN 3 -&gt; OUT 15  con 12 punti aggiuntivi generati dalle condivisione dei punti tra le stringhe.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it-IT" sz="1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Nel </a:t>
                </a:r>
                <a:r>
                  <a:rPr lang="it-IT" sz="1600" dirty="0">
                    <a:solidFill>
                      <a:schemeClr val="accent5">
                        <a:lumMod val="75000"/>
                      </a:schemeClr>
                    </a:solidFill>
                  </a:rPr>
                  <a:t>passaggio da </a:t>
                </a:r>
                <a:r>
                  <a:rPr lang="it-IT" sz="1600" b="1" dirty="0">
                    <a:solidFill>
                      <a:srgbClr val="008000"/>
                    </a:solidFill>
                  </a:rPr>
                  <a:t>-A- </a:t>
                </a:r>
                <a:r>
                  <a:rPr lang="it-IT" sz="1600" dirty="0">
                    <a:solidFill>
                      <a:schemeClr val="accent5">
                        <a:lumMod val="75000"/>
                      </a:schemeClr>
                    </a:solidFill>
                  </a:rPr>
                  <a:t>nella </a:t>
                </a:r>
                <a:r>
                  <a:rPr lang="it-IT" sz="1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TAC avviene somma dei 3 vettori assi in un vettore inclinato di 45° rispetto XY e quindi Z. Lunghezza unità da 1 a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16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16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it-IT" sz="1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(L’ombra delle tre </a:t>
                </a:r>
                <a:r>
                  <a:rPr lang="it-IT" sz="16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IperDim</a:t>
                </a:r>
                <a:r>
                  <a:rPr lang="it-IT" sz="1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!).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it-IT" sz="1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433" y="5555525"/>
                <a:ext cx="10981117" cy="1081973"/>
              </a:xfrm>
              <a:prstGeom prst="rect">
                <a:avLst/>
              </a:prstGeom>
              <a:blipFill rotWithShape="0">
                <a:blip r:embed="rId5"/>
                <a:stretch>
                  <a:fillRect l="-222" t="-549" r="-443" b="-6593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/>
          <p:cNvSpPr txBox="1"/>
          <p:nvPr/>
        </p:nvSpPr>
        <p:spPr>
          <a:xfrm>
            <a:off x="164459" y="189000"/>
            <a:ext cx="6454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188075" algn="l"/>
              </a:tabLst>
            </a:pPr>
            <a:r>
              <a:rPr lang="it-IT" sz="3200" b="1" dirty="0" err="1" smtClean="0">
                <a:solidFill>
                  <a:srgbClr val="0070C0"/>
                </a:solidFill>
              </a:rPr>
              <a:t>Iper</a:t>
            </a:r>
            <a:r>
              <a:rPr lang="it-IT" sz="3200" b="1" dirty="0" smtClean="0">
                <a:solidFill>
                  <a:srgbClr val="0070C0"/>
                </a:solidFill>
              </a:rPr>
              <a:t> DNA: Viste 0D - 1D - 2D - 3D - 4D</a:t>
            </a:r>
            <a:endParaRPr lang="it-IT" sz="3200" b="1" dirty="0">
              <a:solidFill>
                <a:srgbClr val="0070C0"/>
              </a:solidFill>
            </a:endParaRPr>
          </a:p>
        </p:txBody>
      </p:sp>
      <p:sp>
        <p:nvSpPr>
          <p:cNvPr id="16" name="Segnaposto contenuto 2"/>
          <p:cNvSpPr txBox="1">
            <a:spLocks/>
          </p:cNvSpPr>
          <p:nvPr/>
        </p:nvSpPr>
        <p:spPr>
          <a:xfrm>
            <a:off x="4268872" y="2729217"/>
            <a:ext cx="3279317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3D DNA: con le dimensioni</a:t>
            </a:r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8453872" y="2720756"/>
            <a:ext cx="2654944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D DNA: un po’ di luce</a:t>
            </a:r>
          </a:p>
        </p:txBody>
      </p:sp>
      <p:sp>
        <p:nvSpPr>
          <p:cNvPr id="19" name="Segnaposto contenuto 2"/>
          <p:cNvSpPr txBox="1">
            <a:spLocks/>
          </p:cNvSpPr>
          <p:nvPr/>
        </p:nvSpPr>
        <p:spPr>
          <a:xfrm>
            <a:off x="5317616" y="3231462"/>
            <a:ext cx="2006003" cy="581168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Dimensione -A- non percepita (buco nero)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885467" y="4203217"/>
            <a:ext cx="121770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Aggiornare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00" y="1723218"/>
            <a:ext cx="11574783" cy="503252"/>
          </a:xfrm>
          <a:prstGeom prst="rect">
            <a:avLst/>
          </a:prstGeom>
        </p:spPr>
      </p:pic>
      <p:sp>
        <p:nvSpPr>
          <p:cNvPr id="18" name="Segnaposto contenuto 2"/>
          <p:cNvSpPr txBox="1">
            <a:spLocks/>
          </p:cNvSpPr>
          <p:nvPr/>
        </p:nvSpPr>
        <p:spPr>
          <a:xfrm>
            <a:off x="47969" y="2698879"/>
            <a:ext cx="3903879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2D DNA: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2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oop</a:t>
            </a:r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20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Segnaposto contenuto 2"/>
          <p:cNvSpPr txBox="1">
            <a:spLocks/>
          </p:cNvSpPr>
          <p:nvPr/>
        </p:nvSpPr>
        <p:spPr>
          <a:xfrm>
            <a:off x="9646958" y="3118216"/>
            <a:ext cx="2678791" cy="1085001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Dimensione </a:t>
            </a:r>
            <a:r>
              <a:rPr lang="it-IT" dirty="0" smtClean="0"/>
              <a:t>-M- </a:t>
            </a:r>
            <a:r>
              <a:rPr lang="it-IT" dirty="0"/>
              <a:t>non </a:t>
            </a:r>
            <a:r>
              <a:rPr lang="it-IT" dirty="0" smtClean="0"/>
              <a:t>visibile (Buco nero/bianco). Porta </a:t>
            </a:r>
            <a:r>
              <a:rPr lang="it-IT" dirty="0"/>
              <a:t>che alimenta il tempo, trasferendo solo </a:t>
            </a:r>
            <a:r>
              <a:rPr lang="it-IT" dirty="0" smtClean="0"/>
              <a:t>momenti.</a:t>
            </a:r>
            <a:endParaRPr lang="it-IT" dirty="0"/>
          </a:p>
          <a:p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443" y="3099827"/>
            <a:ext cx="2720557" cy="25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4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429" y="914570"/>
            <a:ext cx="12192000" cy="2305671"/>
          </a:xfrm>
        </p:spPr>
        <p:txBody>
          <a:bodyPr>
            <a:noAutofit/>
          </a:bodyPr>
          <a:lstStyle/>
          <a:p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La quinta dimensione: Il Momento</a:t>
            </a:r>
          </a:p>
          <a:p>
            <a:pPr lvl="1"/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a 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base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 del puntino – esiste in una 5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Diomensione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 che è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desctitta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 dalla QED (Quantum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Chromodynamics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Permette 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il Riuso dei momenti non usati o risparmiati dalla condivisione di due segmenti </a:t>
            </a:r>
          </a:p>
          <a:p>
            <a:pPr lvl="1"/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In ogni step la somma vettoriale dei  momenti è uguale a zero M comunica in bidirezionale con –A- e -C- e in monodirezionale con -T-  e  -G-</a:t>
            </a:r>
          </a:p>
        </p:txBody>
      </p:sp>
      <p:sp>
        <p:nvSpPr>
          <p:cNvPr id="16" name="Segnaposto contenuto 2"/>
          <p:cNvSpPr txBox="1">
            <a:spLocks/>
          </p:cNvSpPr>
          <p:nvPr/>
        </p:nvSpPr>
        <p:spPr>
          <a:xfrm>
            <a:off x="1191000" y="2603469"/>
            <a:ext cx="3285000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it-IT" dirty="0"/>
              <a:t>5D DNA su un piano</a:t>
            </a:r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7581000" y="2637035"/>
            <a:ext cx="2792474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it-IT" dirty="0"/>
              <a:t>5D DNA: ci illumina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96" y="2788712"/>
            <a:ext cx="4615072" cy="406028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824765" y="3856478"/>
            <a:ext cx="2307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… </a:t>
            </a:r>
            <a:r>
              <a:rPr lang="it-IT" b="1" dirty="0" smtClean="0">
                <a:sym typeface="Wingdings" panose="05000000000000000000" pitchFamily="2" charset="2"/>
              </a:rPr>
              <a:t> </a:t>
            </a:r>
            <a:r>
              <a:rPr lang="it-IT" sz="2400" b="1" dirty="0" smtClean="0"/>
              <a:t> </a:t>
            </a:r>
            <a:r>
              <a:rPr lang="it-IT" sz="2400" b="1" dirty="0" smtClean="0">
                <a:solidFill>
                  <a:srgbClr val="CC00FF"/>
                </a:solidFill>
              </a:rPr>
              <a:t>-</a:t>
            </a:r>
            <a:r>
              <a:rPr lang="it-IT" sz="2400" b="1" dirty="0">
                <a:solidFill>
                  <a:srgbClr val="CC00FF"/>
                </a:solidFill>
              </a:rPr>
              <a:t>T-A-C- </a:t>
            </a:r>
            <a:r>
              <a:rPr lang="it-IT" b="1" dirty="0">
                <a:sym typeface="Wingdings" panose="05000000000000000000" pitchFamily="2" charset="2"/>
              </a:rPr>
              <a:t></a:t>
            </a:r>
            <a:r>
              <a:rPr lang="it-IT" sz="2400" b="1" dirty="0">
                <a:solidFill>
                  <a:srgbClr val="008000"/>
                </a:solidFill>
              </a:rPr>
              <a:t> </a:t>
            </a:r>
            <a:r>
              <a:rPr lang="it-IT" sz="2400" b="1" dirty="0" smtClean="0"/>
              <a:t>…</a:t>
            </a:r>
            <a:endParaRPr lang="it-IT" sz="2400" dirty="0"/>
          </a:p>
        </p:txBody>
      </p:sp>
      <p:sp>
        <p:nvSpPr>
          <p:cNvPr id="19" name="Rettangolo 18"/>
          <p:cNvSpPr/>
          <p:nvPr/>
        </p:nvSpPr>
        <p:spPr>
          <a:xfrm>
            <a:off x="4834350" y="4346168"/>
            <a:ext cx="2419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…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ym typeface="Wingdings" panose="05000000000000000000" pitchFamily="2" charset="2"/>
              </a:rPr>
              <a:t></a:t>
            </a:r>
            <a:r>
              <a:rPr lang="it-IT" sz="2400" b="1" dirty="0" smtClean="0">
                <a:solidFill>
                  <a:srgbClr val="008000"/>
                </a:solidFill>
              </a:rPr>
              <a:t> </a:t>
            </a:r>
            <a:r>
              <a:rPr lang="it-IT" sz="2400" b="1" dirty="0">
                <a:solidFill>
                  <a:srgbClr val="008000"/>
                </a:solidFill>
              </a:rPr>
              <a:t>-</a:t>
            </a:r>
            <a:r>
              <a:rPr lang="it-IT" sz="2400" b="1" dirty="0" smtClean="0">
                <a:solidFill>
                  <a:srgbClr val="008000"/>
                </a:solidFill>
              </a:rPr>
              <a:t>G-A-C- </a:t>
            </a:r>
            <a:r>
              <a:rPr lang="it-IT" b="1" dirty="0">
                <a:sym typeface="Wingdings" panose="05000000000000000000" pitchFamily="2" charset="2"/>
              </a:rPr>
              <a:t>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b="1" dirty="0" smtClean="0"/>
              <a:t>…</a:t>
            </a:r>
            <a:r>
              <a:rPr lang="it-IT" sz="2400" b="1" dirty="0" smtClean="0">
                <a:solidFill>
                  <a:srgbClr val="008000"/>
                </a:solidFill>
              </a:rPr>
              <a:t> </a:t>
            </a:r>
            <a:endParaRPr lang="it-IT" sz="2400" dirty="0">
              <a:solidFill>
                <a:srgbClr val="008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000" y="3247188"/>
            <a:ext cx="3993226" cy="294462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266" y="294166"/>
            <a:ext cx="723805" cy="95921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882" y="87663"/>
            <a:ext cx="1950924" cy="1220632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4410995" y="5004000"/>
            <a:ext cx="2783451" cy="1401121"/>
            <a:chOff x="4410995" y="5190857"/>
            <a:chExt cx="2783451" cy="1401121"/>
          </a:xfrm>
        </p:grpSpPr>
        <p:sp>
          <p:nvSpPr>
            <p:cNvPr id="20" name="Segnaposto contenuto 2"/>
            <p:cNvSpPr txBox="1">
              <a:spLocks/>
            </p:cNvSpPr>
            <p:nvPr/>
          </p:nvSpPr>
          <p:spPr>
            <a:xfrm>
              <a:off x="4410995" y="5190857"/>
              <a:ext cx="2783451" cy="1401121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FF0000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defPPr>
                <a:defRPr lang="it-IT"/>
              </a:defPPr>
              <a:lvl1pPr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>
                  <a:solidFill>
                    <a:schemeClr val="accent5">
                      <a:lumMod val="75000"/>
                    </a:schemeClr>
                  </a:solidFill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endParaRPr lang="it-IT" sz="2000" dirty="0" smtClean="0"/>
            </a:p>
            <a:p>
              <a:r>
                <a:rPr lang="it-IT" dirty="0" smtClean="0"/>
                <a:t>Bus Momenti</a:t>
              </a:r>
            </a:p>
            <a:p>
              <a:r>
                <a:rPr lang="it-IT" dirty="0" smtClean="0"/>
                <a:t>I Buchi neri o bianchi sono la porta che alimenta i-DNA, trasferendo solo momenti</a:t>
              </a:r>
              <a:endParaRPr lang="it-IT" dirty="0"/>
            </a:p>
          </p:txBody>
        </p:sp>
        <p:cxnSp>
          <p:nvCxnSpPr>
            <p:cNvPr id="24" name="Connettore 1 23"/>
            <p:cNvCxnSpPr/>
            <p:nvPr/>
          </p:nvCxnSpPr>
          <p:spPr>
            <a:xfrm flipH="1">
              <a:off x="5703838" y="5679000"/>
              <a:ext cx="708210" cy="0"/>
            </a:xfrm>
            <a:prstGeom prst="line">
              <a:avLst/>
            </a:prstGeom>
            <a:ln w="15875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5553" y="5246907"/>
              <a:ext cx="447536" cy="593093"/>
            </a:xfrm>
            <a:prstGeom prst="rect">
              <a:avLst/>
            </a:prstGeom>
          </p:spPr>
        </p:pic>
      </p:grpSp>
      <p:sp>
        <p:nvSpPr>
          <p:cNvPr id="15" name="CasellaDiTesto 14"/>
          <p:cNvSpPr txBox="1"/>
          <p:nvPr/>
        </p:nvSpPr>
        <p:spPr>
          <a:xfrm>
            <a:off x="164459" y="189000"/>
            <a:ext cx="529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188075" algn="l"/>
              </a:tabLst>
            </a:pPr>
            <a:r>
              <a:rPr lang="it-IT" sz="3200" b="1" dirty="0" err="1" smtClean="0">
                <a:solidFill>
                  <a:srgbClr val="0070C0"/>
                </a:solidFill>
              </a:rPr>
              <a:t>Iper</a:t>
            </a:r>
            <a:r>
              <a:rPr lang="it-IT" sz="3200" b="1" dirty="0" smtClean="0">
                <a:solidFill>
                  <a:srgbClr val="0070C0"/>
                </a:solidFill>
              </a:rPr>
              <a:t> DNA: Vista 5D – con QCD </a:t>
            </a:r>
            <a:endParaRPr lang="it-IT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4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616169" y="268013"/>
            <a:ext cx="9619831" cy="49250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Magic Sequence – </a:t>
            </a:r>
            <a:r>
              <a:rPr lang="it-IT" sz="32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Funzionamento dei </a:t>
            </a:r>
            <a:r>
              <a:rPr lang="it-IT" sz="3200" b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Loop</a:t>
            </a:r>
            <a:endParaRPr lang="it-IT" sz="32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0" y="3309179"/>
            <a:ext cx="8895997" cy="32295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00" y="755269"/>
            <a:ext cx="6465559" cy="367094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000" y="4674423"/>
            <a:ext cx="2638911" cy="1933778"/>
          </a:xfrm>
          <a:prstGeom prst="rect">
            <a:avLst/>
          </a:prstGeom>
        </p:spPr>
      </p:pic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9141505" y="4407554"/>
            <a:ext cx="3099916" cy="40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Tot.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loop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 nei primi 13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step</a:t>
            </a:r>
            <a:endParaRPr lang="it-IT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8833779" y="4220338"/>
            <a:ext cx="1260000" cy="187216"/>
          </a:xfrm>
          <a:prstGeom prst="rect">
            <a:avLst/>
          </a:prstGeom>
          <a:solidFill>
            <a:srgbClr val="FF0000">
              <a:alpha val="30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8847322" y="879724"/>
            <a:ext cx="1260000" cy="910421"/>
          </a:xfrm>
          <a:prstGeom prst="rect">
            <a:avLst/>
          </a:prstGeom>
          <a:solidFill>
            <a:srgbClr val="FF0000">
              <a:alpha val="30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00" y="1134000"/>
            <a:ext cx="1743607" cy="1566808"/>
          </a:xfrm>
          <a:prstGeom prst="rect">
            <a:avLst/>
          </a:prstGeom>
        </p:spPr>
      </p:pic>
      <p:sp>
        <p:nvSpPr>
          <p:cNvPr id="14" name="Segnaposto contenuto 2"/>
          <p:cNvSpPr txBox="1">
            <a:spLocks/>
          </p:cNvSpPr>
          <p:nvPr/>
        </p:nvSpPr>
        <p:spPr>
          <a:xfrm>
            <a:off x="2998609" y="1148983"/>
            <a:ext cx="2313388" cy="1551825"/>
          </a:xfrm>
          <a:prstGeom prst="rect">
            <a:avLst/>
          </a:prstGeom>
          <a:solidFill>
            <a:srgbClr val="FFE699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Nei primi 13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step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00014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Loop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 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32751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Loop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 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32756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</a:rPr>
              <a:t>Loop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A-C</a:t>
            </a:r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878" y="971759"/>
            <a:ext cx="8584240" cy="3985540"/>
          </a:xfrm>
          <a:prstGeom prst="rect">
            <a:avLst/>
          </a:prstGeom>
        </p:spPr>
      </p:pic>
      <p:cxnSp>
        <p:nvCxnSpPr>
          <p:cNvPr id="44" name="Connettore 1 43"/>
          <p:cNvCxnSpPr/>
          <p:nvPr/>
        </p:nvCxnSpPr>
        <p:spPr>
          <a:xfrm>
            <a:off x="10953750" y="2771775"/>
            <a:ext cx="28575" cy="1019175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>
            <a:off x="9909239" y="3320742"/>
            <a:ext cx="2103036" cy="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75999" y="5139000"/>
            <a:ext cx="11316001" cy="93785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000" b="1" dirty="0" smtClean="0"/>
              <a:t>Gli M-Plus sono i Momenti generati dalla Massa Organizzata e sono proporzionali all’Intelligenza, anche Sociale, raggiunta (si misura in N° Primi più elevati) e si trasmettono al di là del Tempo e dello Spazio (</a:t>
            </a:r>
            <a:r>
              <a:rPr lang="it-IT" sz="2000" b="1" dirty="0" smtClean="0">
                <a:hlinkClick r:id="rId5"/>
              </a:rPr>
              <a:t>Filosofia</a:t>
            </a:r>
            <a:r>
              <a:rPr lang="it-IT" sz="2000" b="1" dirty="0" smtClean="0"/>
              <a:t>, </a:t>
            </a:r>
            <a:r>
              <a:rPr lang="it-IT" sz="2000" b="1" dirty="0" smtClean="0">
                <a:hlinkClick r:id="rId6"/>
              </a:rPr>
              <a:t>Religione</a:t>
            </a:r>
            <a:r>
              <a:rPr lang="it-IT" sz="2000" b="1" dirty="0" smtClean="0"/>
              <a:t>, </a:t>
            </a:r>
            <a:r>
              <a:rPr lang="it-IT" sz="2000" b="1" dirty="0" err="1" smtClean="0">
                <a:hlinkClick r:id="rId7"/>
              </a:rPr>
              <a:t>Ki</a:t>
            </a:r>
            <a:r>
              <a:rPr lang="it-IT" sz="2000" b="1" dirty="0" smtClean="0"/>
              <a:t>, …) </a:t>
            </a:r>
          </a:p>
        </p:txBody>
      </p: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246000" y="1"/>
            <a:ext cx="11608355" cy="760522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Magic </a:t>
            </a:r>
            <a:r>
              <a:rPr lang="it-IT" sz="32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Universe</a:t>
            </a:r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it-IT" sz="32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Le dimensioni nascoste e oltre … per chi ci crede</a:t>
            </a:r>
            <a:endParaRPr lang="it-IT" sz="32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4055037" y="6069733"/>
            <a:ext cx="6840000" cy="554267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solidFill>
                  <a:srgbClr val="FF0000"/>
                </a:solidFill>
              </a:rPr>
              <a:t>Grazie a DIO c’è DIO. Grazie di esistere!</a:t>
            </a:r>
            <a:endParaRPr lang="it-IT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4646573" y="1449000"/>
            <a:ext cx="945000" cy="1170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4561729" y="3879000"/>
            <a:ext cx="1134427" cy="138135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arentesi graffa aperta 7"/>
          <p:cNvSpPr/>
          <p:nvPr/>
        </p:nvSpPr>
        <p:spPr>
          <a:xfrm>
            <a:off x="2342690" y="2613971"/>
            <a:ext cx="270000" cy="540000"/>
          </a:xfrm>
          <a:prstGeom prst="lef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Parentesi graffa aperta 17"/>
          <p:cNvSpPr/>
          <p:nvPr/>
        </p:nvSpPr>
        <p:spPr>
          <a:xfrm>
            <a:off x="3911807" y="1750523"/>
            <a:ext cx="270000" cy="540000"/>
          </a:xfrm>
          <a:prstGeom prst="lef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Parentesi graffa aperta 18"/>
          <p:cNvSpPr/>
          <p:nvPr/>
        </p:nvSpPr>
        <p:spPr>
          <a:xfrm flipH="1">
            <a:off x="4426729" y="1750523"/>
            <a:ext cx="270000" cy="540000"/>
          </a:xfrm>
          <a:prstGeom prst="leftBrace">
            <a:avLst>
              <a:gd name="adj1" fmla="val 0"/>
              <a:gd name="adj2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/>
          <p:cNvCxnSpPr/>
          <p:nvPr/>
        </p:nvCxnSpPr>
        <p:spPr>
          <a:xfrm flipV="1">
            <a:off x="2091000" y="2883971"/>
            <a:ext cx="276272" cy="312870"/>
          </a:xfrm>
          <a:prstGeom prst="line">
            <a:avLst/>
          </a:prstGeom>
          <a:ln w="254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V="1">
            <a:off x="3608399" y="2006891"/>
            <a:ext cx="276272" cy="312870"/>
          </a:xfrm>
          <a:prstGeom prst="line">
            <a:avLst/>
          </a:prstGeom>
          <a:ln w="254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V="1">
            <a:off x="4768935" y="1577542"/>
            <a:ext cx="147638" cy="429350"/>
          </a:xfrm>
          <a:prstGeom prst="line">
            <a:avLst/>
          </a:prstGeom>
          <a:ln w="25400" cmpd="dbl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egnaposto contenuto 2"/>
          <p:cNvSpPr txBox="1">
            <a:spLocks/>
          </p:cNvSpPr>
          <p:nvPr/>
        </p:nvSpPr>
        <p:spPr>
          <a:xfrm>
            <a:off x="10875940" y="1911045"/>
            <a:ext cx="1125000" cy="418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2000" b="1" dirty="0" smtClean="0">
                <a:solidFill>
                  <a:srgbClr val="00B050"/>
                </a:solidFill>
              </a:rPr>
              <a:t>Materia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94278">
            <a:off x="10146788" y="3190633"/>
            <a:ext cx="945899" cy="927177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55284" flipV="1">
            <a:off x="10840918" y="2467568"/>
            <a:ext cx="987833" cy="1135350"/>
          </a:xfrm>
          <a:prstGeom prst="rect">
            <a:avLst/>
          </a:prstGeom>
        </p:spPr>
      </p:pic>
      <p:cxnSp>
        <p:nvCxnSpPr>
          <p:cNvPr id="32" name="Connettore 1 31"/>
          <p:cNvCxnSpPr/>
          <p:nvPr/>
        </p:nvCxnSpPr>
        <p:spPr>
          <a:xfrm flipV="1">
            <a:off x="9993052" y="2477626"/>
            <a:ext cx="1944921" cy="1762125"/>
          </a:xfrm>
          <a:prstGeom prst="line">
            <a:avLst/>
          </a:prstGeom>
          <a:ln w="34925">
            <a:solidFill>
              <a:srgbClr val="00B0F0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4564" y="2625054"/>
            <a:ext cx="554784" cy="524301"/>
          </a:xfrm>
          <a:prstGeom prst="rect">
            <a:avLst/>
          </a:prstGeom>
        </p:spPr>
      </p:pic>
      <p:sp>
        <p:nvSpPr>
          <p:cNvPr id="37" name="Segnaposto contenuto 2"/>
          <p:cNvSpPr txBox="1">
            <a:spLocks/>
          </p:cNvSpPr>
          <p:nvPr/>
        </p:nvSpPr>
        <p:spPr>
          <a:xfrm>
            <a:off x="10270472" y="4253368"/>
            <a:ext cx="1647764" cy="418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2000" b="1" dirty="0" smtClean="0">
                <a:solidFill>
                  <a:srgbClr val="FF00FF"/>
                </a:solidFill>
              </a:rPr>
              <a:t>Antimateria</a:t>
            </a:r>
          </a:p>
        </p:txBody>
      </p:sp>
      <p:sp>
        <p:nvSpPr>
          <p:cNvPr id="38" name="Segnaposto contenuto 2"/>
          <p:cNvSpPr txBox="1">
            <a:spLocks/>
          </p:cNvSpPr>
          <p:nvPr/>
        </p:nvSpPr>
        <p:spPr>
          <a:xfrm>
            <a:off x="9880990" y="4016666"/>
            <a:ext cx="1366806" cy="418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2000" b="1" dirty="0" err="1" smtClean="0">
                <a:solidFill>
                  <a:srgbClr val="BF9007"/>
                </a:solidFill>
              </a:rPr>
              <a:t>Antitempo</a:t>
            </a:r>
            <a:endParaRPr lang="it-IT" sz="2000" b="1" dirty="0" smtClean="0">
              <a:solidFill>
                <a:srgbClr val="BF9007"/>
              </a:solidFill>
            </a:endParaRPr>
          </a:p>
        </p:txBody>
      </p:sp>
      <p:sp>
        <p:nvSpPr>
          <p:cNvPr id="39" name="Segnaposto contenuto 2"/>
          <p:cNvSpPr txBox="1">
            <a:spLocks/>
          </p:cNvSpPr>
          <p:nvPr/>
        </p:nvSpPr>
        <p:spPr>
          <a:xfrm>
            <a:off x="11303547" y="2110286"/>
            <a:ext cx="996334" cy="418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2000" b="1" dirty="0" smtClean="0">
                <a:solidFill>
                  <a:schemeClr val="accent4">
                    <a:lumMod val="50000"/>
                  </a:schemeClr>
                </a:solidFill>
              </a:rPr>
              <a:t>Tempo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1069" y="3107539"/>
            <a:ext cx="317190" cy="421143"/>
          </a:xfrm>
          <a:prstGeom prst="rect">
            <a:avLst/>
          </a:prstGeom>
        </p:spPr>
      </p:pic>
      <p:sp>
        <p:nvSpPr>
          <p:cNvPr id="40" name="Segnaposto contenuto 2"/>
          <p:cNvSpPr txBox="1">
            <a:spLocks/>
          </p:cNvSpPr>
          <p:nvPr/>
        </p:nvSpPr>
        <p:spPr>
          <a:xfrm>
            <a:off x="10489023" y="2619001"/>
            <a:ext cx="608154" cy="634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1600" b="1" dirty="0" smtClean="0">
                <a:solidFill>
                  <a:srgbClr val="0070C0"/>
                </a:solidFill>
              </a:rPr>
              <a:t>Blu</a:t>
            </a:r>
          </a:p>
        </p:txBody>
      </p:sp>
      <p:sp>
        <p:nvSpPr>
          <p:cNvPr id="41" name="Segnaposto contenuto 2"/>
          <p:cNvSpPr txBox="1">
            <a:spLocks/>
          </p:cNvSpPr>
          <p:nvPr/>
        </p:nvSpPr>
        <p:spPr>
          <a:xfrm>
            <a:off x="10956689" y="3483787"/>
            <a:ext cx="970216" cy="418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1600" b="1" dirty="0" err="1" smtClean="0">
                <a:solidFill>
                  <a:srgbClr val="0070C0"/>
                </a:solidFill>
              </a:rPr>
              <a:t>Antiblu</a:t>
            </a:r>
            <a:endParaRPr lang="it-IT" sz="1600" b="1" dirty="0" smtClean="0">
              <a:solidFill>
                <a:srgbClr val="0070C0"/>
              </a:solidFill>
            </a:endParaRPr>
          </a:p>
        </p:txBody>
      </p:sp>
      <p:sp>
        <p:nvSpPr>
          <p:cNvPr id="51" name="Segnaposto contenuto 2"/>
          <p:cNvSpPr txBox="1">
            <a:spLocks/>
          </p:cNvSpPr>
          <p:nvPr/>
        </p:nvSpPr>
        <p:spPr>
          <a:xfrm>
            <a:off x="11438440" y="3211400"/>
            <a:ext cx="887408" cy="317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1600" b="1" dirty="0" smtClean="0">
                <a:solidFill>
                  <a:srgbClr val="008000"/>
                </a:solidFill>
              </a:rPr>
              <a:t>Green</a:t>
            </a:r>
          </a:p>
        </p:txBody>
      </p:sp>
      <p:sp>
        <p:nvSpPr>
          <p:cNvPr id="52" name="Segnaposto contenuto 2"/>
          <p:cNvSpPr txBox="1">
            <a:spLocks/>
          </p:cNvSpPr>
          <p:nvPr/>
        </p:nvSpPr>
        <p:spPr>
          <a:xfrm>
            <a:off x="9770667" y="2978839"/>
            <a:ext cx="1116778" cy="317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1600" b="1" dirty="0" err="1" smtClean="0">
                <a:solidFill>
                  <a:srgbClr val="008000"/>
                </a:solidFill>
              </a:rPr>
              <a:t>Antigreen</a:t>
            </a:r>
            <a:endParaRPr lang="it-IT" sz="1600" b="1" dirty="0" smtClean="0">
              <a:solidFill>
                <a:srgbClr val="008000"/>
              </a:solidFill>
            </a:endParaRPr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0521" y="3469874"/>
            <a:ext cx="613656" cy="648723"/>
          </a:xfrm>
          <a:prstGeom prst="rect">
            <a:avLst/>
          </a:prstGeom>
        </p:spPr>
      </p:pic>
      <p:grpSp>
        <p:nvGrpSpPr>
          <p:cNvPr id="33" name="Gruppo 32"/>
          <p:cNvGrpSpPr/>
          <p:nvPr/>
        </p:nvGrpSpPr>
        <p:grpSpPr>
          <a:xfrm>
            <a:off x="10282963" y="3521835"/>
            <a:ext cx="520241" cy="492025"/>
            <a:chOff x="3693306" y="2434928"/>
            <a:chExt cx="520241" cy="492025"/>
          </a:xfrm>
        </p:grpSpPr>
        <p:sp>
          <p:nvSpPr>
            <p:cNvPr id="34" name="Ovale 33"/>
            <p:cNvSpPr/>
            <p:nvPr/>
          </p:nvSpPr>
          <p:spPr>
            <a:xfrm>
              <a:off x="3693306" y="2434928"/>
              <a:ext cx="520241" cy="4920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4925">
              <a:solidFill>
                <a:srgbClr val="FF0000"/>
              </a:solidFill>
            </a:ln>
          </p:spPr>
          <p:txBody>
            <a:bodyPr wrap="none" lIns="18000" tIns="18000" rIns="18000" bIns="18000" rtlCol="0" anchor="ctr" anchorCtr="1">
              <a:normAutofit fontScale="85000" lnSpcReduction="20000"/>
            </a:bodyPr>
            <a:lstStyle/>
            <a:p>
              <a:endParaRPr lang="it-IT" sz="2800" b="1" dirty="0">
                <a:solidFill>
                  <a:srgbClr val="002060"/>
                </a:solidFill>
              </a:endParaRPr>
            </a:p>
          </p:txBody>
        </p:sp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21561" y="2459402"/>
              <a:ext cx="470307" cy="44282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6" name="Segnaposto contenuto 2"/>
          <p:cNvSpPr txBox="1">
            <a:spLocks/>
          </p:cNvSpPr>
          <p:nvPr/>
        </p:nvSpPr>
        <p:spPr>
          <a:xfrm>
            <a:off x="10354082" y="3313030"/>
            <a:ext cx="398684" cy="720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4400" b="1" dirty="0" smtClean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42" name="Titolo 1">
            <a:hlinkClick r:id="rId13"/>
          </p:cNvPr>
          <p:cNvSpPr txBox="1">
            <a:spLocks/>
          </p:cNvSpPr>
          <p:nvPr/>
        </p:nvSpPr>
        <p:spPr>
          <a:xfrm>
            <a:off x="54807" y="2873997"/>
            <a:ext cx="1217638" cy="79935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Entanglement</a:t>
            </a:r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ctr"/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tra i </a:t>
            </a:r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due emisferi</a:t>
            </a:r>
            <a:endParaRPr lang="it-IT" sz="1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5" name="Connettore 1 44"/>
          <p:cNvCxnSpPr/>
          <p:nvPr/>
        </p:nvCxnSpPr>
        <p:spPr>
          <a:xfrm flipH="1">
            <a:off x="1359832" y="2883446"/>
            <a:ext cx="911171" cy="370119"/>
          </a:xfrm>
          <a:prstGeom prst="line">
            <a:avLst/>
          </a:prstGeom>
          <a:ln w="41275">
            <a:solidFill>
              <a:srgbClr val="C00000"/>
            </a:solidFill>
            <a:headEnd type="triangle" w="lg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flipH="1" flipV="1">
            <a:off x="1371600" y="3419475"/>
            <a:ext cx="899400" cy="371476"/>
          </a:xfrm>
          <a:prstGeom prst="line">
            <a:avLst/>
          </a:prstGeom>
          <a:ln w="41275">
            <a:solidFill>
              <a:srgbClr val="C00000"/>
            </a:solidFill>
            <a:headEnd type="triangle" w="lg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olo 1">
            <a:hlinkClick r:id="rId14"/>
          </p:cNvPr>
          <p:cNvSpPr txBox="1">
            <a:spLocks/>
          </p:cNvSpPr>
          <p:nvPr/>
        </p:nvSpPr>
        <p:spPr>
          <a:xfrm>
            <a:off x="4701000" y="2592997"/>
            <a:ext cx="909860" cy="3996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Relatività</a:t>
            </a:r>
          </a:p>
          <a:p>
            <a:pPr algn="ctr"/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Generale</a:t>
            </a:r>
            <a:endParaRPr lang="it-IT" sz="1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Titolo 1">
            <a:hlinkClick r:id="rId15"/>
          </p:cNvPr>
          <p:cNvSpPr txBox="1">
            <a:spLocks/>
          </p:cNvSpPr>
          <p:nvPr/>
        </p:nvSpPr>
        <p:spPr>
          <a:xfrm>
            <a:off x="5536743" y="2083311"/>
            <a:ext cx="816732" cy="3996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Legge di Gravità</a:t>
            </a:r>
            <a:endParaRPr lang="it-IT" sz="1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43204" y="1767997"/>
            <a:ext cx="554784" cy="524301"/>
          </a:xfrm>
          <a:prstGeom prst="rect">
            <a:avLst/>
          </a:prstGeom>
        </p:spPr>
      </p:pic>
      <p:sp>
        <p:nvSpPr>
          <p:cNvPr id="49" name="Titolo 1">
            <a:hlinkClick r:id="rId15"/>
          </p:cNvPr>
          <p:cNvSpPr txBox="1">
            <a:spLocks/>
          </p:cNvSpPr>
          <p:nvPr/>
        </p:nvSpPr>
        <p:spPr>
          <a:xfrm>
            <a:off x="4108012" y="2586606"/>
            <a:ext cx="514689" cy="40606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QED</a:t>
            </a:r>
            <a:endParaRPr lang="it-IT" sz="1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Titolo 1">
            <a:hlinkClick r:id="rId17"/>
          </p:cNvPr>
          <p:cNvSpPr txBox="1">
            <a:spLocks/>
          </p:cNvSpPr>
          <p:nvPr/>
        </p:nvSpPr>
        <p:spPr>
          <a:xfrm>
            <a:off x="1559009" y="1742605"/>
            <a:ext cx="1038146" cy="38775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Teoria delle stringhe</a:t>
            </a:r>
            <a:endParaRPr lang="it-IT" sz="1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" name="Titolo 1">
            <a:hlinkClick r:id="rId18"/>
          </p:cNvPr>
          <p:cNvSpPr txBox="1">
            <a:spLocks/>
          </p:cNvSpPr>
          <p:nvPr/>
        </p:nvSpPr>
        <p:spPr>
          <a:xfrm>
            <a:off x="110744" y="2166385"/>
            <a:ext cx="1125000" cy="355919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Sincronicità</a:t>
            </a:r>
            <a:endParaRPr lang="it-IT" sz="1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5" name="Titolo 1">
            <a:hlinkClick r:id="rId15"/>
          </p:cNvPr>
          <p:cNvSpPr txBox="1">
            <a:spLocks/>
          </p:cNvSpPr>
          <p:nvPr/>
        </p:nvSpPr>
        <p:spPr>
          <a:xfrm>
            <a:off x="3187436" y="2586606"/>
            <a:ext cx="867601" cy="3996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Modello Standard</a:t>
            </a:r>
            <a:endParaRPr lang="it-IT" sz="1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6" name="Titolo 1">
            <a:hlinkClick r:id="rId15"/>
          </p:cNvPr>
          <p:cNvSpPr txBox="1">
            <a:spLocks/>
          </p:cNvSpPr>
          <p:nvPr/>
        </p:nvSpPr>
        <p:spPr>
          <a:xfrm>
            <a:off x="2755734" y="1727311"/>
            <a:ext cx="964874" cy="3996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Principio Olografico</a:t>
            </a:r>
            <a:endParaRPr lang="it-IT" sz="1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" name="Titolo 1">
            <a:hlinkClick r:id="rId13"/>
          </p:cNvPr>
          <p:cNvSpPr txBox="1">
            <a:spLocks/>
          </p:cNvSpPr>
          <p:nvPr/>
        </p:nvSpPr>
        <p:spPr>
          <a:xfrm>
            <a:off x="2490965" y="2198235"/>
            <a:ext cx="529538" cy="26351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QCD</a:t>
            </a:r>
            <a:endParaRPr lang="it-IT" sz="14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31000" y="2619000"/>
            <a:ext cx="8480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err="1">
                <a:solidFill>
                  <a:srgbClr val="0070C0"/>
                </a:solidFill>
              </a:rPr>
              <a:t>Iper</a:t>
            </a:r>
            <a:r>
              <a:rPr lang="it-IT" sz="4400" b="1" dirty="0">
                <a:solidFill>
                  <a:srgbClr val="0070C0"/>
                </a:solidFill>
              </a:rPr>
              <a:t> DNA: La Creazione passo </a:t>
            </a:r>
            <a:r>
              <a:rPr lang="it-IT" sz="4400" b="1" dirty="0" err="1">
                <a:solidFill>
                  <a:srgbClr val="0070C0"/>
                </a:solidFill>
              </a:rPr>
              <a:t>passo</a:t>
            </a:r>
            <a:endParaRPr lang="it-IT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1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6169" y="1"/>
            <a:ext cx="11238186" cy="760522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Magic </a:t>
            </a:r>
            <a:r>
              <a:rPr lang="it-IT" sz="32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Universe</a:t>
            </a:r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– Teoria del Tutto per Universo Intelligente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3779" y="760523"/>
            <a:ext cx="11902965" cy="58184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Dove 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siamo e come ci siamo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arrivati: La Magia - Gli Attori – Forme geometriche</a:t>
            </a:r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Magic Sequence: Logica – Unisci – Separa – Organizza – Diffondi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Starter Sequence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Generazione punti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iper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-assi RGB (3 Colori e 3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Anticolori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La 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Sequence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all’opera: Step/Punti/Moltiplicatore Magic &amp; Starter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i-DNA: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per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 DNA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Componenti (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4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</a:rPr>
              <a:t>Iper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Computer con Momenti-bit), Connessioni, viste da 0D a 5D,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Loop</a:t>
            </a:r>
            <a:endParaRPr lang="it-IT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i-DNA: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La Creazione passo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passo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 (primi 13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step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Momento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(QCD e Bosone 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di 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</a:rPr>
              <a:t>Higgs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) per la creazione del Tempo - Spazio – Energia - Materia/Antimateria </a:t>
            </a:r>
            <a:endParaRPr lang="it-IT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Creazione sfera del Tempo: Buchi bianchi con i Gravitoni</a:t>
            </a:r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Energia e forze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Bosoni: Gravità-Gravitone, Forza Forte-Gluone, </a:t>
            </a:r>
            <a:r>
              <a:rPr lang="it-IT" sz="1600" dirty="0" smtClean="0"/>
              <a:t>Forza Debole - </a:t>
            </a:r>
            <a:r>
              <a:rPr lang="it-IT" sz="1600" dirty="0"/>
              <a:t>W+ W- </a:t>
            </a:r>
            <a:r>
              <a:rPr lang="it-IT" sz="1600" dirty="0" smtClean="0"/>
              <a:t>Z, Elettromagnetismo-Fotone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dirty="0" smtClean="0"/>
              <a:t>Materia </a:t>
            </a:r>
            <a:r>
              <a:rPr lang="it-IT" sz="2000" dirty="0"/>
              <a:t>e Antimateria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it-IT" sz="1600" dirty="0" smtClean="0"/>
              <a:t>Fermioni: Quark Up e Down, Leptoni Neutrino, Elettrone (Numeri quantici: Principale, Azimutale, Magnetico, spin) – Antiparticelle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dirty="0">
                <a:solidFill>
                  <a:schemeClr val="accent5">
                    <a:lumMod val="50000"/>
                  </a:schemeClr>
                </a:solidFill>
              </a:rPr>
              <a:t>Sincronicità </a:t>
            </a:r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</a:rPr>
              <a:t>e </a:t>
            </a:r>
            <a:r>
              <a:rPr lang="it-IT" sz="2000" dirty="0" err="1" smtClean="0">
                <a:solidFill>
                  <a:schemeClr val="accent5">
                    <a:lumMod val="50000"/>
                  </a:schemeClr>
                </a:solidFill>
              </a:rPr>
              <a:t>Entanglement</a:t>
            </a:r>
            <a:endParaRPr lang="it-IT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rgbClr val="0070C0"/>
                </a:solidFill>
              </a:rPr>
              <a:t>Le </a:t>
            </a:r>
            <a:r>
              <a:rPr lang="it-IT" sz="2000" b="1" dirty="0">
                <a:solidFill>
                  <a:srgbClr val="0070C0"/>
                </a:solidFill>
              </a:rPr>
              <a:t>dimensioni nascoste e oltre … per chi ci </a:t>
            </a:r>
            <a:r>
              <a:rPr lang="it-IT" sz="2000" b="1" dirty="0" smtClean="0">
                <a:solidFill>
                  <a:srgbClr val="0070C0"/>
                </a:solidFill>
              </a:rPr>
              <a:t>crede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dirty="0" smtClean="0"/>
              <a:t>i-DNA verso Uomo e Virus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dirty="0" smtClean="0"/>
              <a:t>Domande </a:t>
            </a:r>
            <a:r>
              <a:rPr lang="it-IT" sz="2000" dirty="0"/>
              <a:t>e risposte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Storia di i-Dea - Magic Sequence/</a:t>
            </a:r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</a:rPr>
              <a:t>Universe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  per la Teoria del Tutto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Ringraziamenti e Riferimenti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i-DEA </a:t>
            </a:r>
            <a:r>
              <a:rPr lang="it-IT" sz="2000" b="1" dirty="0" err="1" smtClean="0">
                <a:solidFill>
                  <a:schemeClr val="accent5">
                    <a:lumMod val="75000"/>
                  </a:schemeClr>
                </a:solidFill>
              </a:rPr>
              <a:t>Warning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: avvertenze per la mente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1800" dirty="0" smtClean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9966000" y="5465997"/>
            <a:ext cx="1888355" cy="111300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b="1" dirty="0" smtClean="0"/>
              <a:t>Legenda</a:t>
            </a:r>
          </a:p>
          <a:p>
            <a:r>
              <a:rPr lang="it-IT" sz="1600" b="1" dirty="0" smtClean="0">
                <a:solidFill>
                  <a:schemeClr val="accent5">
                    <a:lumMod val="75000"/>
                  </a:schemeClr>
                </a:solidFill>
              </a:rPr>
              <a:t>Fatto</a:t>
            </a:r>
          </a:p>
          <a:p>
            <a:r>
              <a:rPr lang="it-IT" sz="1600" dirty="0" smtClean="0"/>
              <a:t>Da completare</a:t>
            </a:r>
            <a:endParaRPr lang="it-IT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it-IT" sz="1400" dirty="0" smtClean="0"/>
          </a:p>
        </p:txBody>
      </p:sp>
    </p:spTree>
    <p:extLst>
      <p:ext uri="{BB962C8B-B14F-4D97-AF65-F5344CB8AC3E}">
        <p14:creationId xmlns:p14="http://schemas.microsoft.com/office/powerpoint/2010/main" val="278448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548019" y="0"/>
            <a:ext cx="157004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Step -1 </a:t>
            </a:r>
            <a:r>
              <a:rPr lang="it-IT" b="1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it-IT" b="1" dirty="0" err="1" smtClean="0">
                <a:solidFill>
                  <a:schemeClr val="bg1"/>
                </a:solidFill>
              </a:rPr>
              <a:t>Null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203" name="Ovale 202"/>
          <p:cNvSpPr/>
          <p:nvPr/>
        </p:nvSpPr>
        <p:spPr>
          <a:xfrm>
            <a:off x="5639572" y="3314692"/>
            <a:ext cx="157162" cy="15427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9263088" y="3380491"/>
            <a:ext cx="157162" cy="15427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810422" y="3535084"/>
            <a:ext cx="600578" cy="302828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err="1" smtClean="0"/>
              <a:t>Null</a:t>
            </a:r>
            <a:endParaRPr lang="it-IT" sz="1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241406" y="2529000"/>
            <a:ext cx="709594" cy="348300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Zero</a:t>
            </a:r>
            <a:endParaRPr lang="it-IT" sz="1800" dirty="0">
              <a:solidFill>
                <a:schemeClr val="bg1"/>
              </a:solidFill>
            </a:endParaRPr>
          </a:p>
        </p:txBody>
      </p:sp>
      <p:cxnSp>
        <p:nvCxnSpPr>
          <p:cNvPr id="10" name="Connettore 2 9"/>
          <p:cNvCxnSpPr>
            <a:stCxn id="7" idx="0"/>
            <a:endCxn id="9" idx="2"/>
          </p:cNvCxnSpPr>
          <p:nvPr/>
        </p:nvCxnSpPr>
        <p:spPr>
          <a:xfrm flipV="1">
            <a:off x="6110711" y="2877300"/>
            <a:ext cx="485492" cy="6577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4224425" y="935160"/>
            <a:ext cx="324479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Nessuna Dimensione</a:t>
            </a:r>
            <a:endParaRPr lang="it-IT" sz="28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9966000" y="3662042"/>
            <a:ext cx="301686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0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6843"/>
            <a:ext cx="2543137" cy="256584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119424" y="2150068"/>
            <a:ext cx="1800493" cy="369332"/>
          </a:xfrm>
          <a:prstGeom prst="rect">
            <a:avLst/>
          </a:prstGeom>
          <a:solidFill>
            <a:srgbClr val="B8B8B8"/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hlinkClick r:id="rId4"/>
              </a:rPr>
              <a:t>Geogebra.org/3d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43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203" name="Ovale 202"/>
          <p:cNvSpPr/>
          <p:nvPr/>
        </p:nvSpPr>
        <p:spPr>
          <a:xfrm>
            <a:off x="5639572" y="3314692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480041" y="19424"/>
            <a:ext cx="1228606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Step 0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1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810422" y="3535084"/>
            <a:ext cx="600578" cy="302828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/>
              <a:t>Zero</a:t>
            </a:r>
            <a:endParaRPr lang="it-IT" sz="1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241406" y="2623384"/>
            <a:ext cx="317090" cy="253916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1</a:t>
            </a:r>
            <a:endParaRPr lang="it-IT" sz="1800" dirty="0">
              <a:solidFill>
                <a:schemeClr val="bg1"/>
              </a:solidFill>
            </a:endParaRPr>
          </a:p>
        </p:txBody>
      </p:sp>
      <p:cxnSp>
        <p:nvCxnSpPr>
          <p:cNvPr id="10" name="Connettore 1 9"/>
          <p:cNvCxnSpPr/>
          <p:nvPr/>
        </p:nvCxnSpPr>
        <p:spPr>
          <a:xfrm flipH="1">
            <a:off x="5266638" y="2947565"/>
            <a:ext cx="893478" cy="8933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/>
          <p:cNvSpPr/>
          <p:nvPr/>
        </p:nvSpPr>
        <p:spPr>
          <a:xfrm>
            <a:off x="9268838" y="3339000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600" dirty="0"/>
          </a:p>
        </p:txBody>
      </p:sp>
      <p:cxnSp>
        <p:nvCxnSpPr>
          <p:cNvPr id="12" name="Connettore 2 11"/>
          <p:cNvCxnSpPr>
            <a:endCxn id="9" idx="2"/>
          </p:cNvCxnSpPr>
          <p:nvPr/>
        </p:nvCxnSpPr>
        <p:spPr>
          <a:xfrm flipV="1">
            <a:off x="6160116" y="2877300"/>
            <a:ext cx="239835" cy="591667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4894307" y="986987"/>
            <a:ext cx="163814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Momento</a:t>
            </a:r>
            <a:endParaRPr lang="it-IT" sz="2800" dirty="0"/>
          </a:p>
        </p:txBody>
      </p:sp>
      <p:sp>
        <p:nvSpPr>
          <p:cNvPr id="14" name="Ovale 13"/>
          <p:cNvSpPr/>
          <p:nvPr/>
        </p:nvSpPr>
        <p:spPr>
          <a:xfrm>
            <a:off x="1272941" y="1128278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9966000" y="3662042"/>
            <a:ext cx="301686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35" y="19424"/>
            <a:ext cx="2509576" cy="250957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4452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203" name="Ovale 202"/>
          <p:cNvSpPr/>
          <p:nvPr/>
        </p:nvSpPr>
        <p:spPr>
          <a:xfrm>
            <a:off x="5646000" y="3314692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8</a:t>
            </a:r>
            <a:endParaRPr lang="it-IT" sz="1100" dirty="0"/>
          </a:p>
        </p:txBody>
      </p:sp>
      <p:sp>
        <p:nvSpPr>
          <p:cNvPr id="24" name="Ovale 23"/>
          <p:cNvSpPr/>
          <p:nvPr/>
        </p:nvSpPr>
        <p:spPr>
          <a:xfrm>
            <a:off x="5814612" y="331171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2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26" name="Ovale 25"/>
          <p:cNvSpPr/>
          <p:nvPr/>
        </p:nvSpPr>
        <p:spPr>
          <a:xfrm>
            <a:off x="5481578" y="331431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2</a:t>
            </a:r>
            <a:endParaRPr lang="it-IT" sz="1100" dirty="0">
              <a:solidFill>
                <a:srgbClr val="FF0000"/>
              </a:solidFill>
            </a:endParaRPr>
          </a:p>
        </p:txBody>
      </p:sp>
      <p:cxnSp>
        <p:nvCxnSpPr>
          <p:cNvPr id="3" name="Connettore 1 2"/>
          <p:cNvCxnSpPr/>
          <p:nvPr/>
        </p:nvCxnSpPr>
        <p:spPr>
          <a:xfrm flipH="1">
            <a:off x="5266638" y="2947565"/>
            <a:ext cx="893478" cy="8933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 flipH="1">
            <a:off x="5347928" y="3036160"/>
            <a:ext cx="893478" cy="893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/>
          <p:cNvCxnSpPr/>
          <p:nvPr/>
        </p:nvCxnSpPr>
        <p:spPr>
          <a:xfrm flipH="1">
            <a:off x="5212328" y="2858970"/>
            <a:ext cx="893478" cy="893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6241406" y="2623384"/>
            <a:ext cx="317090" cy="253916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2623110" y="-18022"/>
            <a:ext cx="1356846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Step 1: 1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3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6260994" y="3535084"/>
            <a:ext cx="317090" cy="253916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33" name="Ovale 32"/>
          <p:cNvSpPr/>
          <p:nvPr/>
        </p:nvSpPr>
        <p:spPr>
          <a:xfrm>
            <a:off x="9268838" y="3339000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8</a:t>
            </a:r>
            <a:endParaRPr lang="it-IT" sz="1600" dirty="0"/>
          </a:p>
        </p:txBody>
      </p:sp>
      <p:cxnSp>
        <p:nvCxnSpPr>
          <p:cNvPr id="36" name="Connettore 2 35"/>
          <p:cNvCxnSpPr>
            <a:stCxn id="38" idx="0"/>
            <a:endCxn id="48" idx="2"/>
          </p:cNvCxnSpPr>
          <p:nvPr/>
        </p:nvCxnSpPr>
        <p:spPr>
          <a:xfrm flipH="1" flipV="1">
            <a:off x="6399951" y="2877300"/>
            <a:ext cx="19588" cy="6577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4712976" y="986987"/>
            <a:ext cx="2000804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iD1-2</a:t>
            </a:r>
            <a:endParaRPr lang="it-IT" sz="2800" dirty="0"/>
          </a:p>
          <a:p>
            <a:pPr algn="ctr"/>
            <a:r>
              <a:rPr lang="it-IT" sz="2800" dirty="0" smtClean="0"/>
              <a:t>1° Green</a:t>
            </a:r>
          </a:p>
          <a:p>
            <a:pPr algn="ctr"/>
            <a:r>
              <a:rPr lang="it-IT" sz="2800" dirty="0" smtClean="0"/>
              <a:t>2° </a:t>
            </a:r>
            <a:r>
              <a:rPr lang="it-IT" sz="2800" dirty="0" err="1" smtClean="0"/>
              <a:t>Antigreen</a:t>
            </a:r>
            <a:endParaRPr lang="it-IT" sz="2800" dirty="0"/>
          </a:p>
        </p:txBody>
      </p:sp>
      <p:cxnSp>
        <p:nvCxnSpPr>
          <p:cNvPr id="42" name="Connettore 1 41"/>
          <p:cNvCxnSpPr/>
          <p:nvPr/>
        </p:nvCxnSpPr>
        <p:spPr>
          <a:xfrm flipV="1">
            <a:off x="1032035" y="909000"/>
            <a:ext cx="622707" cy="630000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e 42"/>
          <p:cNvSpPr/>
          <p:nvPr/>
        </p:nvSpPr>
        <p:spPr>
          <a:xfrm>
            <a:off x="1272941" y="1128278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9966000" y="3662042"/>
            <a:ext cx="41870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12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7" y="-3274"/>
            <a:ext cx="2605043" cy="226227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5163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72" name="Ovale 71"/>
          <p:cNvSpPr/>
          <p:nvPr/>
        </p:nvSpPr>
        <p:spPr>
          <a:xfrm>
            <a:off x="5648376" y="314711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3" name="Ovale 72"/>
          <p:cNvSpPr/>
          <p:nvPr/>
        </p:nvSpPr>
        <p:spPr>
          <a:xfrm>
            <a:off x="5651216" y="297293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4" name="Ovale 73"/>
          <p:cNvSpPr/>
          <p:nvPr/>
        </p:nvSpPr>
        <p:spPr>
          <a:xfrm>
            <a:off x="5651216" y="280650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1" name="Ovale 80"/>
          <p:cNvSpPr/>
          <p:nvPr/>
        </p:nvSpPr>
        <p:spPr>
          <a:xfrm>
            <a:off x="5642670" y="382795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2" name="Ovale 81"/>
          <p:cNvSpPr/>
          <p:nvPr/>
        </p:nvSpPr>
        <p:spPr>
          <a:xfrm>
            <a:off x="5642670" y="366132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3" name="Ovale 82"/>
          <p:cNvSpPr/>
          <p:nvPr/>
        </p:nvSpPr>
        <p:spPr>
          <a:xfrm>
            <a:off x="5642670" y="350517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cxnSp>
        <p:nvCxnSpPr>
          <p:cNvPr id="86" name="Connettore 1 85"/>
          <p:cNvCxnSpPr/>
          <p:nvPr/>
        </p:nvCxnSpPr>
        <p:spPr>
          <a:xfrm flipH="1">
            <a:off x="4912530" y="2600108"/>
            <a:ext cx="1122304" cy="1072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1 86"/>
          <p:cNvCxnSpPr/>
          <p:nvPr/>
        </p:nvCxnSpPr>
        <p:spPr>
          <a:xfrm flipH="1">
            <a:off x="5017979" y="2684830"/>
            <a:ext cx="1122304" cy="1072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1 87"/>
          <p:cNvCxnSpPr/>
          <p:nvPr/>
        </p:nvCxnSpPr>
        <p:spPr>
          <a:xfrm flipH="1">
            <a:off x="5107244" y="2765847"/>
            <a:ext cx="1122304" cy="1072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1 88"/>
          <p:cNvCxnSpPr/>
          <p:nvPr/>
        </p:nvCxnSpPr>
        <p:spPr>
          <a:xfrm flipH="1">
            <a:off x="5197547" y="2855416"/>
            <a:ext cx="1077718" cy="1050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 flipH="1">
            <a:off x="5297883" y="2931751"/>
            <a:ext cx="1077718" cy="1050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1 90"/>
          <p:cNvCxnSpPr/>
          <p:nvPr/>
        </p:nvCxnSpPr>
        <p:spPr>
          <a:xfrm flipH="1">
            <a:off x="5388718" y="3024000"/>
            <a:ext cx="1077718" cy="1050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1 91"/>
          <p:cNvCxnSpPr/>
          <p:nvPr/>
        </p:nvCxnSpPr>
        <p:spPr>
          <a:xfrm flipH="1">
            <a:off x="5446137" y="3122475"/>
            <a:ext cx="1077718" cy="1050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sellaDiTesto 76"/>
          <p:cNvSpPr txBox="1"/>
          <p:nvPr/>
        </p:nvSpPr>
        <p:spPr>
          <a:xfrm>
            <a:off x="5976298" y="3458172"/>
            <a:ext cx="317090" cy="253916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6225135" y="2555759"/>
            <a:ext cx="441019" cy="253916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7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95" name="Ovale 94"/>
          <p:cNvSpPr/>
          <p:nvPr/>
        </p:nvSpPr>
        <p:spPr>
          <a:xfrm>
            <a:off x="5647090" y="3303897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97" name="CasellaDiTesto 96"/>
          <p:cNvSpPr txBox="1"/>
          <p:nvPr/>
        </p:nvSpPr>
        <p:spPr>
          <a:xfrm>
            <a:off x="2748122" y="0"/>
            <a:ext cx="1356846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Step 2: 3</a:t>
            </a:r>
            <a:r>
              <a:rPr lang="it-IT" dirty="0">
                <a:sym typeface="Wingdings" panose="05000000000000000000" pitchFamily="2" charset="2"/>
              </a:rPr>
              <a:t>7</a:t>
            </a:r>
            <a:endParaRPr lang="it-IT" dirty="0"/>
          </a:p>
        </p:txBody>
      </p:sp>
      <p:sp>
        <p:nvSpPr>
          <p:cNvPr id="44" name="Ovale 43"/>
          <p:cNvSpPr/>
          <p:nvPr/>
        </p:nvSpPr>
        <p:spPr>
          <a:xfrm>
            <a:off x="9268838" y="3339000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600" dirty="0"/>
          </a:p>
        </p:txBody>
      </p:sp>
      <p:cxnSp>
        <p:nvCxnSpPr>
          <p:cNvPr id="47" name="Connettore 2 46"/>
          <p:cNvCxnSpPr>
            <a:stCxn id="77" idx="0"/>
            <a:endCxn id="78" idx="2"/>
          </p:cNvCxnSpPr>
          <p:nvPr/>
        </p:nvCxnSpPr>
        <p:spPr>
          <a:xfrm flipV="1">
            <a:off x="6134843" y="2809675"/>
            <a:ext cx="310802" cy="648497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4851602" y="986987"/>
            <a:ext cx="1723549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iD3-4</a:t>
            </a:r>
            <a:endParaRPr lang="it-IT" sz="2800" dirty="0"/>
          </a:p>
          <a:p>
            <a:pPr algn="ctr"/>
            <a:r>
              <a:rPr lang="it-IT" sz="2800" dirty="0" smtClean="0"/>
              <a:t>3° </a:t>
            </a:r>
            <a:r>
              <a:rPr lang="it-IT" sz="2800" dirty="0" err="1" smtClean="0"/>
              <a:t>Red</a:t>
            </a:r>
            <a:endParaRPr lang="it-IT" sz="2800" dirty="0"/>
          </a:p>
          <a:p>
            <a:pPr algn="ctr"/>
            <a:r>
              <a:rPr lang="it-IT" sz="2800" dirty="0" smtClean="0"/>
              <a:t>3° </a:t>
            </a:r>
            <a:r>
              <a:rPr lang="it-IT" sz="2800" dirty="0" err="1" smtClean="0"/>
              <a:t>AntiRed</a:t>
            </a:r>
            <a:endParaRPr lang="it-IT" sz="2800" dirty="0"/>
          </a:p>
        </p:txBody>
      </p:sp>
      <p:cxnSp>
        <p:nvCxnSpPr>
          <p:cNvPr id="49" name="Connettore 1 48"/>
          <p:cNvCxnSpPr/>
          <p:nvPr/>
        </p:nvCxnSpPr>
        <p:spPr>
          <a:xfrm>
            <a:off x="809334" y="1165809"/>
            <a:ext cx="1094847" cy="83128"/>
          </a:xfrm>
          <a:prstGeom prst="line">
            <a:avLst/>
          </a:prstGeom>
          <a:ln w="50800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e 49"/>
          <p:cNvSpPr/>
          <p:nvPr/>
        </p:nvSpPr>
        <p:spPr>
          <a:xfrm>
            <a:off x="1272941" y="1128278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/>
          </a:p>
        </p:txBody>
      </p:sp>
      <p:sp>
        <p:nvSpPr>
          <p:cNvPr id="55" name="CasellaDiTesto 54"/>
          <p:cNvSpPr txBox="1"/>
          <p:nvPr/>
        </p:nvSpPr>
        <p:spPr>
          <a:xfrm>
            <a:off x="9966000" y="3662042"/>
            <a:ext cx="41870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24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2"/>
            <a:ext cx="2772392" cy="217049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7287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72" name="Ovale 71"/>
          <p:cNvSpPr/>
          <p:nvPr/>
        </p:nvSpPr>
        <p:spPr>
          <a:xfrm>
            <a:off x="5634928" y="314711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3" name="Ovale 72"/>
          <p:cNvSpPr/>
          <p:nvPr/>
        </p:nvSpPr>
        <p:spPr>
          <a:xfrm>
            <a:off x="5637768" y="297293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2" name="Ovale 81"/>
          <p:cNvSpPr/>
          <p:nvPr/>
        </p:nvSpPr>
        <p:spPr>
          <a:xfrm>
            <a:off x="5635946" y="363779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3" name="Ovale 82"/>
          <p:cNvSpPr/>
          <p:nvPr/>
        </p:nvSpPr>
        <p:spPr>
          <a:xfrm>
            <a:off x="5635946" y="348163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5916000" y="3582308"/>
            <a:ext cx="1599925" cy="415963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7-&gt;15</a:t>
            </a:r>
            <a:endParaRPr lang="it-IT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6644884" y="2558463"/>
            <a:ext cx="592554" cy="417175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5*3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95" name="Ovale 94"/>
          <p:cNvSpPr/>
          <p:nvPr/>
        </p:nvSpPr>
        <p:spPr>
          <a:xfrm>
            <a:off x="5640366" y="3303897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00" dirty="0"/>
          </a:p>
        </p:txBody>
      </p:sp>
      <p:sp>
        <p:nvSpPr>
          <p:cNvPr id="44" name="Ovale 43"/>
          <p:cNvSpPr/>
          <p:nvPr/>
        </p:nvSpPr>
        <p:spPr>
          <a:xfrm>
            <a:off x="9261045" y="3324147"/>
            <a:ext cx="174124" cy="154800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/>
          </a:p>
        </p:txBody>
      </p:sp>
      <p:sp>
        <p:nvSpPr>
          <p:cNvPr id="45" name="Ovale 44"/>
          <p:cNvSpPr/>
          <p:nvPr/>
        </p:nvSpPr>
        <p:spPr>
          <a:xfrm>
            <a:off x="9261578" y="350817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258092" y="31636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cxnSp>
        <p:nvCxnSpPr>
          <p:cNvPr id="47" name="Connettore 2 46"/>
          <p:cNvCxnSpPr>
            <a:stCxn id="77" idx="0"/>
            <a:endCxn id="78" idx="2"/>
          </p:cNvCxnSpPr>
          <p:nvPr/>
        </p:nvCxnSpPr>
        <p:spPr>
          <a:xfrm flipV="1">
            <a:off x="6715963" y="2975638"/>
            <a:ext cx="225198" cy="60667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4201632" y="1039647"/>
            <a:ext cx="3290384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iD1-…-6</a:t>
            </a:r>
          </a:p>
          <a:p>
            <a:pPr algn="ctr"/>
            <a:r>
              <a:rPr lang="it-IT" sz="2400" dirty="0" smtClean="0"/>
              <a:t>Con 5° Blu e 6° </a:t>
            </a:r>
            <a:r>
              <a:rPr lang="it-IT" sz="2400" dirty="0" err="1" smtClean="0"/>
              <a:t>AntiBlu</a:t>
            </a:r>
            <a:endParaRPr lang="it-IT" sz="2400" dirty="0" smtClean="0"/>
          </a:p>
          <a:p>
            <a:pPr algn="ctr"/>
            <a:r>
              <a:rPr lang="it-IT" sz="2400" dirty="0" smtClean="0"/>
              <a:t>D </a:t>
            </a:r>
            <a:r>
              <a:rPr lang="it-IT" sz="2400" dirty="0" err="1" smtClean="0"/>
              <a:t>Virtule</a:t>
            </a:r>
            <a:r>
              <a:rPr lang="it-IT" sz="2400" dirty="0" smtClean="0"/>
              <a:t> tempo</a:t>
            </a:r>
          </a:p>
        </p:txBody>
      </p:sp>
      <p:sp>
        <p:nvSpPr>
          <p:cNvPr id="151" name="Ovale 150"/>
          <p:cNvSpPr/>
          <p:nvPr/>
        </p:nvSpPr>
        <p:spPr>
          <a:xfrm>
            <a:off x="5310053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2" name="Ovale 151"/>
          <p:cNvSpPr/>
          <p:nvPr/>
        </p:nvSpPr>
        <p:spPr>
          <a:xfrm>
            <a:off x="5963125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3" name="Ovale 152"/>
          <p:cNvSpPr/>
          <p:nvPr/>
        </p:nvSpPr>
        <p:spPr>
          <a:xfrm>
            <a:off x="5474854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4" name="Ovale 153"/>
          <p:cNvSpPr/>
          <p:nvPr/>
        </p:nvSpPr>
        <p:spPr>
          <a:xfrm>
            <a:off x="5801919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5" name="Ovale 154"/>
          <p:cNvSpPr/>
          <p:nvPr/>
        </p:nvSpPr>
        <p:spPr>
          <a:xfrm>
            <a:off x="9253253" y="29988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6" name="Ovale 155"/>
          <p:cNvSpPr/>
          <p:nvPr/>
        </p:nvSpPr>
        <p:spPr>
          <a:xfrm>
            <a:off x="9261045" y="367368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589752" y="3293861"/>
            <a:ext cx="2616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b="1" dirty="0" smtClean="0">
                <a:solidFill>
                  <a:schemeClr val="bg1"/>
                </a:solidFill>
              </a:rPr>
              <a:t>12</a:t>
            </a:r>
            <a:endParaRPr lang="it-IT" sz="600" b="1" dirty="0">
              <a:solidFill>
                <a:schemeClr val="bg1"/>
              </a:solidFill>
            </a:endParaRPr>
          </a:p>
        </p:txBody>
      </p:sp>
      <p:sp>
        <p:nvSpPr>
          <p:cNvPr id="157" name="CasellaDiTesto 156"/>
          <p:cNvSpPr txBox="1"/>
          <p:nvPr/>
        </p:nvSpPr>
        <p:spPr>
          <a:xfrm>
            <a:off x="9219815" y="3308231"/>
            <a:ext cx="2616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b="1" dirty="0" smtClean="0">
                <a:solidFill>
                  <a:schemeClr val="bg1"/>
                </a:solidFill>
              </a:rPr>
              <a:t>12</a:t>
            </a:r>
            <a:endParaRPr lang="it-IT" sz="600" b="1" dirty="0">
              <a:solidFill>
                <a:schemeClr val="bg1"/>
              </a:solidFill>
            </a:endParaRPr>
          </a:p>
        </p:txBody>
      </p:sp>
      <p:sp>
        <p:nvSpPr>
          <p:cNvPr id="158" name="CasellaDiTesto 157"/>
          <p:cNvSpPr txBox="1"/>
          <p:nvPr/>
        </p:nvSpPr>
        <p:spPr>
          <a:xfrm>
            <a:off x="9966000" y="3662042"/>
            <a:ext cx="41870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48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100" name="Ovale 99"/>
          <p:cNvSpPr/>
          <p:nvPr/>
        </p:nvSpPr>
        <p:spPr>
          <a:xfrm>
            <a:off x="5290303" y="2549291"/>
            <a:ext cx="360000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1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01" name="Ovale 100"/>
          <p:cNvSpPr/>
          <p:nvPr/>
        </p:nvSpPr>
        <p:spPr>
          <a:xfrm>
            <a:off x="4860715" y="3218498"/>
            <a:ext cx="360000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2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02" name="Ovale 101"/>
          <p:cNvSpPr/>
          <p:nvPr/>
        </p:nvSpPr>
        <p:spPr>
          <a:xfrm>
            <a:off x="9519702" y="3227946"/>
            <a:ext cx="360000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3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4015415" y="4013044"/>
            <a:ext cx="3564226" cy="1189204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3 </a:t>
            </a:r>
            <a:r>
              <a:rPr lang="it-IT" dirty="0"/>
              <a:t>stringhe da </a:t>
            </a:r>
            <a:r>
              <a:rPr lang="it-IT" dirty="0" smtClean="0"/>
              <a:t>5.</a:t>
            </a:r>
          </a:p>
          <a:p>
            <a:r>
              <a:rPr lang="it-IT" dirty="0" smtClean="0"/>
              <a:t>I 3 vettori si sommano in </a:t>
            </a:r>
            <a:r>
              <a:rPr lang="it-IT" dirty="0"/>
              <a:t>un </a:t>
            </a:r>
            <a:r>
              <a:rPr lang="it-IT" dirty="0" smtClean="0"/>
              <a:t>vettore da 5 </a:t>
            </a:r>
            <a:r>
              <a:rPr lang="it-IT" dirty="0"/>
              <a:t>inclinato di 45° rispetto </a:t>
            </a:r>
            <a:r>
              <a:rPr lang="it-IT" dirty="0" smtClean="0"/>
              <a:t>X Y </a:t>
            </a:r>
            <a:r>
              <a:rPr lang="it-IT" dirty="0"/>
              <a:t>e </a:t>
            </a:r>
            <a:r>
              <a:rPr lang="it-IT" dirty="0" smtClean="0"/>
              <a:t>Z</a:t>
            </a:r>
          </a:p>
          <a:p>
            <a:r>
              <a:rPr lang="it-IT" dirty="0" smtClean="0"/>
              <a:t>Lunghezza da </a:t>
            </a:r>
            <a:r>
              <a:rPr lang="it-IT" dirty="0"/>
              <a:t>1 a √</a:t>
            </a:r>
            <a:r>
              <a:rPr lang="it-IT" dirty="0" smtClean="0"/>
              <a:t>3 </a:t>
            </a:r>
          </a:p>
        </p:txBody>
      </p:sp>
      <p:sp>
        <p:nvSpPr>
          <p:cNvPr id="97" name="CasellaDiTesto 96"/>
          <p:cNvSpPr txBox="1"/>
          <p:nvPr/>
        </p:nvSpPr>
        <p:spPr>
          <a:xfrm>
            <a:off x="2532007" y="15766"/>
            <a:ext cx="1589281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 err="1" smtClean="0"/>
              <a:t>Step</a:t>
            </a:r>
            <a:r>
              <a:rPr lang="it-IT" dirty="0" smtClean="0"/>
              <a:t> 3: 7</a:t>
            </a:r>
            <a:r>
              <a:rPr lang="it-IT" dirty="0" smtClean="0">
                <a:sym typeface="Wingdings" panose="05000000000000000000" pitchFamily="2" charset="2"/>
              </a:rPr>
              <a:t>5*3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0" y="-21349"/>
            <a:ext cx="2975311" cy="2087938"/>
            <a:chOff x="0" y="-21349"/>
            <a:chExt cx="2975311" cy="2087938"/>
          </a:xfrm>
        </p:grpSpPr>
        <p:cxnSp>
          <p:nvCxnSpPr>
            <p:cNvPr id="49" name="Connettore 1 48"/>
            <p:cNvCxnSpPr/>
            <p:nvPr/>
          </p:nvCxnSpPr>
          <p:spPr>
            <a:xfrm>
              <a:off x="809334" y="1165809"/>
              <a:ext cx="1094847" cy="83128"/>
            </a:xfrm>
            <a:prstGeom prst="line">
              <a:avLst/>
            </a:prstGeom>
            <a:ln w="50800">
              <a:solidFill>
                <a:srgbClr val="008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e 49"/>
            <p:cNvSpPr/>
            <p:nvPr/>
          </p:nvSpPr>
          <p:spPr>
            <a:xfrm>
              <a:off x="1272941" y="1128278"/>
              <a:ext cx="157162" cy="154275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00" dirty="0"/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21349"/>
              <a:ext cx="2975311" cy="2087938"/>
            </a:xfrm>
            <a:prstGeom prst="rect">
              <a:avLst/>
            </a:prstGeom>
            <a:ln w="28575">
              <a:solidFill>
                <a:srgbClr val="7030A0"/>
              </a:solidFill>
            </a:ln>
          </p:spPr>
        </p:pic>
        <p:sp>
          <p:nvSpPr>
            <p:cNvPr id="53" name="CasellaDiTesto 52"/>
            <p:cNvSpPr txBox="1"/>
            <p:nvPr/>
          </p:nvSpPr>
          <p:spPr>
            <a:xfrm>
              <a:off x="2330935" y="774486"/>
              <a:ext cx="41069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7030A0"/>
                  </a:solidFill>
                </a:rPr>
                <a:t>-T-</a:t>
              </a:r>
              <a:endParaRPr lang="it-IT" sz="1600" b="1" dirty="0">
                <a:solidFill>
                  <a:srgbClr val="7030A0"/>
                </a:solidFill>
              </a:endParaRPr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2326662" y="1639812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iD1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5" name="CasellaDiTesto 54"/>
            <p:cNvSpPr txBox="1"/>
            <p:nvPr/>
          </p:nvSpPr>
          <p:spPr>
            <a:xfrm>
              <a:off x="917632" y="122982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iD3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6" name="CasellaDiTesto 55"/>
            <p:cNvSpPr txBox="1"/>
            <p:nvPr/>
          </p:nvSpPr>
          <p:spPr>
            <a:xfrm>
              <a:off x="1784036" y="198513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iD2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258712" y="2367754"/>
            <a:ext cx="2749527" cy="2560433"/>
            <a:chOff x="106473" y="2393465"/>
            <a:chExt cx="2749527" cy="256043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473" y="2393465"/>
              <a:ext cx="2749527" cy="2560433"/>
            </a:xfrm>
            <a:prstGeom prst="rect">
              <a:avLst/>
            </a:prstGeom>
            <a:ln w="25400">
              <a:solidFill>
                <a:srgbClr val="7030A0"/>
              </a:solidFill>
            </a:ln>
          </p:spPr>
        </p:pic>
        <p:sp>
          <p:nvSpPr>
            <p:cNvPr id="63" name="Ovale 62"/>
            <p:cNvSpPr/>
            <p:nvPr/>
          </p:nvSpPr>
          <p:spPr>
            <a:xfrm>
              <a:off x="1044693" y="2612762"/>
              <a:ext cx="360000" cy="360000"/>
            </a:xfrm>
            <a:prstGeom prst="ellipse">
              <a:avLst/>
            </a:prstGeom>
            <a:solidFill>
              <a:srgbClr val="0070C0"/>
            </a:solidFill>
            <a:ln w="25400"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smtClean="0">
                  <a:solidFill>
                    <a:schemeClr val="bg1"/>
                  </a:solidFill>
                </a:rPr>
                <a:t>1</a:t>
              </a:r>
              <a:endParaRPr lang="it-IT" sz="28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e 63"/>
            <p:cNvSpPr/>
            <p:nvPr/>
          </p:nvSpPr>
          <p:spPr>
            <a:xfrm>
              <a:off x="117299" y="3750819"/>
              <a:ext cx="360000" cy="360000"/>
            </a:xfrm>
            <a:prstGeom prst="ellipse">
              <a:avLst/>
            </a:prstGeom>
            <a:solidFill>
              <a:srgbClr val="0070C0"/>
            </a:solidFill>
            <a:ln w="25400"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smtClean="0">
                  <a:solidFill>
                    <a:schemeClr val="bg1"/>
                  </a:solidFill>
                </a:rPr>
                <a:t>2</a:t>
              </a:r>
              <a:endParaRPr lang="it-IT" sz="28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e 64"/>
            <p:cNvSpPr/>
            <p:nvPr/>
          </p:nvSpPr>
          <p:spPr>
            <a:xfrm>
              <a:off x="2402222" y="3060795"/>
              <a:ext cx="360000" cy="360000"/>
            </a:xfrm>
            <a:prstGeom prst="ellipse">
              <a:avLst/>
            </a:prstGeom>
            <a:solidFill>
              <a:srgbClr val="0070C0"/>
            </a:solidFill>
            <a:ln w="25400"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smtClean="0">
                  <a:solidFill>
                    <a:schemeClr val="bg1"/>
                  </a:solidFill>
                </a:rPr>
                <a:t>3</a:t>
              </a:r>
              <a:endParaRPr lang="it-IT" sz="28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e 65"/>
            <p:cNvSpPr/>
            <p:nvPr/>
          </p:nvSpPr>
          <p:spPr>
            <a:xfrm>
              <a:off x="283489" y="2967112"/>
              <a:ext cx="360000" cy="360000"/>
            </a:xfrm>
            <a:prstGeom prst="ellipse">
              <a:avLst/>
            </a:prstGeom>
            <a:solidFill>
              <a:srgbClr val="0070C0"/>
            </a:solidFill>
            <a:ln w="25400"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smtClean="0">
                  <a:solidFill>
                    <a:schemeClr val="bg1"/>
                  </a:solidFill>
                </a:rPr>
                <a:t>4</a:t>
              </a:r>
              <a:endParaRPr lang="it-IT" sz="2800" dirty="0">
                <a:solidFill>
                  <a:schemeClr val="bg1"/>
                </a:solidFill>
              </a:endParaRPr>
            </a:p>
          </p:txBody>
        </p:sp>
        <p:sp>
          <p:nvSpPr>
            <p:cNvPr id="67" name="Ovale 66"/>
            <p:cNvSpPr/>
            <p:nvPr/>
          </p:nvSpPr>
          <p:spPr>
            <a:xfrm>
              <a:off x="971831" y="4559473"/>
              <a:ext cx="360000" cy="360000"/>
            </a:xfrm>
            <a:prstGeom prst="ellipse">
              <a:avLst/>
            </a:prstGeom>
            <a:solidFill>
              <a:srgbClr val="0070C0"/>
            </a:solidFill>
            <a:ln w="25400"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smtClean="0">
                  <a:solidFill>
                    <a:schemeClr val="bg1"/>
                  </a:solidFill>
                </a:rPr>
                <a:t>5</a:t>
              </a:r>
              <a:endParaRPr lang="it-IT" sz="2800" dirty="0">
                <a:solidFill>
                  <a:schemeClr val="bg1"/>
                </a:solidFill>
              </a:endParaRPr>
            </a:p>
          </p:txBody>
        </p:sp>
        <p:sp>
          <p:nvSpPr>
            <p:cNvPr id="68" name="Ovale 67"/>
            <p:cNvSpPr/>
            <p:nvPr/>
          </p:nvSpPr>
          <p:spPr>
            <a:xfrm>
              <a:off x="2285705" y="4118777"/>
              <a:ext cx="360000" cy="360000"/>
            </a:xfrm>
            <a:prstGeom prst="ellipse">
              <a:avLst/>
            </a:prstGeom>
            <a:solidFill>
              <a:srgbClr val="0070C0"/>
            </a:solidFill>
            <a:ln w="25400"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smtClean="0">
                  <a:solidFill>
                    <a:schemeClr val="bg1"/>
                  </a:solidFill>
                </a:rPr>
                <a:t>6</a:t>
              </a:r>
              <a:endParaRPr lang="it-IT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69" name="CasellaDiTesto 68"/>
          <p:cNvSpPr txBox="1"/>
          <p:nvPr/>
        </p:nvSpPr>
        <p:spPr>
          <a:xfrm>
            <a:off x="1923" y="4997995"/>
            <a:ext cx="3564226" cy="699535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Passaggio intermedio due piani triangolari con 6 punti dell’ottaedro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 flipH="1">
            <a:off x="5401043" y="3121401"/>
            <a:ext cx="586223" cy="589693"/>
          </a:xfrm>
          <a:prstGeom prst="line">
            <a:avLst/>
          </a:prstGeom>
          <a:ln w="127000">
            <a:solidFill>
              <a:schemeClr val="accent4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3902235" y="5348033"/>
            <a:ext cx="3790585" cy="1189204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b="1" dirty="0" smtClean="0">
                <a:solidFill>
                  <a:schemeClr val="bg1"/>
                </a:solidFill>
              </a:rPr>
              <a:t>Le 2 parti da 2 del nuovo vettore evolvono ognuno con la propria </a:t>
            </a:r>
            <a:r>
              <a:rPr lang="it-IT" b="1" dirty="0">
                <a:solidFill>
                  <a:schemeClr val="bg1"/>
                </a:solidFill>
              </a:rPr>
              <a:t>M</a:t>
            </a:r>
            <a:r>
              <a:rPr lang="it-IT" b="1" dirty="0" smtClean="0">
                <a:solidFill>
                  <a:schemeClr val="bg1"/>
                </a:solidFill>
              </a:rPr>
              <a:t>agic </a:t>
            </a:r>
            <a:r>
              <a:rPr lang="it-IT" b="1" dirty="0" err="1" smtClean="0">
                <a:solidFill>
                  <a:schemeClr val="bg1"/>
                </a:solidFill>
              </a:rPr>
              <a:t>Sequence</a:t>
            </a:r>
            <a:r>
              <a:rPr lang="it-IT" b="1" dirty="0" smtClean="0">
                <a:solidFill>
                  <a:schemeClr val="bg1"/>
                </a:solidFill>
              </a:rPr>
              <a:t> creando i due emisferi di Materia e di Antimateria</a:t>
            </a:r>
          </a:p>
        </p:txBody>
      </p:sp>
    </p:spTree>
    <p:extLst>
      <p:ext uri="{BB962C8B-B14F-4D97-AF65-F5344CB8AC3E}">
        <p14:creationId xmlns:p14="http://schemas.microsoft.com/office/powerpoint/2010/main" val="3585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0" y="345"/>
            <a:ext cx="2967129" cy="2837799"/>
            <a:chOff x="25113" y="51201"/>
            <a:chExt cx="2699196" cy="2657799"/>
          </a:xfrm>
        </p:grpSpPr>
        <p:cxnSp>
          <p:nvCxnSpPr>
            <p:cNvPr id="49" name="Connettore 1 48"/>
            <p:cNvCxnSpPr/>
            <p:nvPr/>
          </p:nvCxnSpPr>
          <p:spPr>
            <a:xfrm>
              <a:off x="809334" y="1165809"/>
              <a:ext cx="1094847" cy="83128"/>
            </a:xfrm>
            <a:prstGeom prst="line">
              <a:avLst/>
            </a:prstGeom>
            <a:ln w="50800">
              <a:solidFill>
                <a:srgbClr val="008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e 49"/>
            <p:cNvSpPr/>
            <p:nvPr/>
          </p:nvSpPr>
          <p:spPr>
            <a:xfrm>
              <a:off x="1272941" y="1128278"/>
              <a:ext cx="157162" cy="154275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00" dirty="0"/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13" y="51201"/>
              <a:ext cx="2699196" cy="2657799"/>
            </a:xfrm>
            <a:prstGeom prst="rect">
              <a:avLst/>
            </a:prstGeom>
            <a:ln w="28575">
              <a:solidFill>
                <a:srgbClr val="7030A0"/>
              </a:solidFill>
            </a:ln>
          </p:spPr>
        </p:pic>
        <p:sp>
          <p:nvSpPr>
            <p:cNvPr id="65" name="CasellaDiTesto 64"/>
            <p:cNvSpPr txBox="1"/>
            <p:nvPr/>
          </p:nvSpPr>
          <p:spPr>
            <a:xfrm>
              <a:off x="2165610" y="1041224"/>
              <a:ext cx="41069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7030A0"/>
                  </a:solidFill>
                </a:rPr>
                <a:t>-T-</a:t>
              </a:r>
              <a:endParaRPr lang="it-IT" sz="1600" b="1" dirty="0">
                <a:solidFill>
                  <a:srgbClr val="7030A0"/>
                </a:solidFill>
              </a:endParaRPr>
            </a:p>
          </p:txBody>
        </p:sp>
        <p:sp>
          <p:nvSpPr>
            <p:cNvPr id="80" name="CasellaDiTesto 79"/>
            <p:cNvSpPr txBox="1"/>
            <p:nvPr/>
          </p:nvSpPr>
          <p:spPr>
            <a:xfrm>
              <a:off x="1884632" y="1619236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iD1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1" name="CasellaDiTesto 80"/>
            <p:cNvSpPr txBox="1"/>
            <p:nvPr/>
          </p:nvSpPr>
          <p:spPr>
            <a:xfrm>
              <a:off x="815752" y="204444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iD3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4" name="CasellaDiTesto 83"/>
            <p:cNvSpPr txBox="1"/>
            <p:nvPr/>
          </p:nvSpPr>
          <p:spPr>
            <a:xfrm>
              <a:off x="1630911" y="418520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iD2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72" name="Ovale 71"/>
          <p:cNvSpPr/>
          <p:nvPr/>
        </p:nvSpPr>
        <p:spPr>
          <a:xfrm>
            <a:off x="5634928" y="314711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3" name="Ovale 72"/>
          <p:cNvSpPr/>
          <p:nvPr/>
        </p:nvSpPr>
        <p:spPr>
          <a:xfrm>
            <a:off x="5637768" y="297293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2" name="Ovale 81"/>
          <p:cNvSpPr/>
          <p:nvPr/>
        </p:nvSpPr>
        <p:spPr>
          <a:xfrm>
            <a:off x="5635946" y="363779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3" name="Ovale 82"/>
          <p:cNvSpPr/>
          <p:nvPr/>
        </p:nvSpPr>
        <p:spPr>
          <a:xfrm>
            <a:off x="5635946" y="348163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6073599" y="3582308"/>
            <a:ext cx="744090" cy="357429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5*3</a:t>
            </a:r>
            <a:endParaRPr lang="it-IT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6651858" y="2565972"/>
            <a:ext cx="770865" cy="370319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11*3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45" name="Ovale 44"/>
          <p:cNvSpPr/>
          <p:nvPr/>
        </p:nvSpPr>
        <p:spPr>
          <a:xfrm>
            <a:off x="9261578" y="350817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258092" y="31636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cxnSp>
        <p:nvCxnSpPr>
          <p:cNvPr id="47" name="Connettore 2 46"/>
          <p:cNvCxnSpPr>
            <a:stCxn id="77" idx="0"/>
            <a:endCxn id="78" idx="2"/>
          </p:cNvCxnSpPr>
          <p:nvPr/>
        </p:nvCxnSpPr>
        <p:spPr>
          <a:xfrm flipV="1">
            <a:off x="6445644" y="2936291"/>
            <a:ext cx="591647" cy="646017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vale 150"/>
          <p:cNvSpPr/>
          <p:nvPr/>
        </p:nvSpPr>
        <p:spPr>
          <a:xfrm>
            <a:off x="5310053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2" name="Ovale 151"/>
          <p:cNvSpPr/>
          <p:nvPr/>
        </p:nvSpPr>
        <p:spPr>
          <a:xfrm>
            <a:off x="5963125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3" name="Ovale 152"/>
          <p:cNvSpPr/>
          <p:nvPr/>
        </p:nvSpPr>
        <p:spPr>
          <a:xfrm>
            <a:off x="5474854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4" name="Ovale 153"/>
          <p:cNvSpPr/>
          <p:nvPr/>
        </p:nvSpPr>
        <p:spPr>
          <a:xfrm>
            <a:off x="5801919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5" name="Ovale 154"/>
          <p:cNvSpPr/>
          <p:nvPr/>
        </p:nvSpPr>
        <p:spPr>
          <a:xfrm>
            <a:off x="9253253" y="29988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6" name="Ovale 155"/>
          <p:cNvSpPr/>
          <p:nvPr/>
        </p:nvSpPr>
        <p:spPr>
          <a:xfrm>
            <a:off x="9261045" y="367368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8" name="CasellaDiTesto 157"/>
          <p:cNvSpPr txBox="1"/>
          <p:nvPr/>
        </p:nvSpPr>
        <p:spPr>
          <a:xfrm>
            <a:off x="9966000" y="3662042"/>
            <a:ext cx="41870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96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52" name="Ovale 51"/>
          <p:cNvSpPr/>
          <p:nvPr/>
        </p:nvSpPr>
        <p:spPr>
          <a:xfrm>
            <a:off x="5647090" y="3309541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53" name="Ovale 52"/>
          <p:cNvSpPr/>
          <p:nvPr/>
        </p:nvSpPr>
        <p:spPr>
          <a:xfrm>
            <a:off x="6294455" y="333163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4" name="Ovale 53"/>
          <p:cNvSpPr/>
          <p:nvPr/>
        </p:nvSpPr>
        <p:spPr>
          <a:xfrm>
            <a:off x="6133249" y="333163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6" name="Ovale 55"/>
          <p:cNvSpPr/>
          <p:nvPr/>
        </p:nvSpPr>
        <p:spPr>
          <a:xfrm>
            <a:off x="5134068" y="331793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7" name="Ovale 56"/>
          <p:cNvSpPr/>
          <p:nvPr/>
        </p:nvSpPr>
        <p:spPr>
          <a:xfrm>
            <a:off x="4972862" y="331793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8" name="Ovale 57"/>
          <p:cNvSpPr/>
          <p:nvPr/>
        </p:nvSpPr>
        <p:spPr>
          <a:xfrm>
            <a:off x="5632088" y="280867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9" name="Ovale 58"/>
          <p:cNvSpPr/>
          <p:nvPr/>
        </p:nvSpPr>
        <p:spPr>
          <a:xfrm>
            <a:off x="5634928" y="263449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0" name="Ovale 59"/>
          <p:cNvSpPr/>
          <p:nvPr/>
        </p:nvSpPr>
        <p:spPr>
          <a:xfrm>
            <a:off x="5625127" y="397512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1" name="Ovale 60"/>
          <p:cNvSpPr/>
          <p:nvPr/>
        </p:nvSpPr>
        <p:spPr>
          <a:xfrm>
            <a:off x="5627967" y="380094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2" name="Ovale 61"/>
          <p:cNvSpPr/>
          <p:nvPr/>
        </p:nvSpPr>
        <p:spPr>
          <a:xfrm>
            <a:off x="9255658" y="383475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3" name="Ovale 62"/>
          <p:cNvSpPr/>
          <p:nvPr/>
        </p:nvSpPr>
        <p:spPr>
          <a:xfrm>
            <a:off x="9252818" y="398902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6" name="Ovale 65"/>
          <p:cNvSpPr/>
          <p:nvPr/>
        </p:nvSpPr>
        <p:spPr>
          <a:xfrm>
            <a:off x="9261045" y="26722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7" name="Ovale 66"/>
          <p:cNvSpPr/>
          <p:nvPr/>
        </p:nvSpPr>
        <p:spPr>
          <a:xfrm>
            <a:off x="9258205" y="2826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8" name="Ovale 67"/>
          <p:cNvSpPr/>
          <p:nvPr/>
        </p:nvSpPr>
        <p:spPr>
          <a:xfrm>
            <a:off x="6468887" y="333862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9" name="Ovale 68"/>
          <p:cNvSpPr/>
          <p:nvPr/>
        </p:nvSpPr>
        <p:spPr>
          <a:xfrm>
            <a:off x="4807003" y="331743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0" name="Ovale 69"/>
          <p:cNvSpPr/>
          <p:nvPr/>
        </p:nvSpPr>
        <p:spPr>
          <a:xfrm>
            <a:off x="5625127" y="413452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1" name="Ovale 70"/>
          <p:cNvSpPr/>
          <p:nvPr/>
        </p:nvSpPr>
        <p:spPr>
          <a:xfrm>
            <a:off x="5632088" y="247344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4" name="Ovale 73"/>
          <p:cNvSpPr/>
          <p:nvPr/>
        </p:nvSpPr>
        <p:spPr>
          <a:xfrm>
            <a:off x="9267778" y="25177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5" name="Ovale 74"/>
          <p:cNvSpPr/>
          <p:nvPr/>
        </p:nvSpPr>
        <p:spPr>
          <a:xfrm>
            <a:off x="9252818" y="415009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9264675" y="3329387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64" name="CasellaDiTesto 63"/>
          <p:cNvSpPr txBox="1"/>
          <p:nvPr/>
        </p:nvSpPr>
        <p:spPr>
          <a:xfrm>
            <a:off x="4064711" y="4191683"/>
            <a:ext cx="3564226" cy="1230341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3 </a:t>
            </a:r>
            <a:r>
              <a:rPr lang="it-IT" dirty="0"/>
              <a:t>stringhe da </a:t>
            </a:r>
            <a:r>
              <a:rPr lang="it-IT" dirty="0" smtClean="0"/>
              <a:t>11.</a:t>
            </a:r>
          </a:p>
          <a:p>
            <a:r>
              <a:rPr lang="it-IT" dirty="0" smtClean="0"/>
              <a:t>I 3 vettori si sommano in </a:t>
            </a:r>
            <a:r>
              <a:rPr lang="it-IT" dirty="0"/>
              <a:t>un vettore inclinato di 45° rispetto </a:t>
            </a:r>
            <a:r>
              <a:rPr lang="it-IT" dirty="0" smtClean="0"/>
              <a:t>X Y </a:t>
            </a:r>
            <a:r>
              <a:rPr lang="it-IT" dirty="0"/>
              <a:t>e </a:t>
            </a:r>
            <a:r>
              <a:rPr lang="it-IT" dirty="0" smtClean="0"/>
              <a:t>Z</a:t>
            </a:r>
          </a:p>
          <a:p>
            <a:r>
              <a:rPr lang="it-IT" dirty="0" smtClean="0"/>
              <a:t>Lunghezza da base 1 </a:t>
            </a:r>
            <a:r>
              <a:rPr lang="it-IT" dirty="0"/>
              <a:t>a </a:t>
            </a:r>
            <a:r>
              <a:rPr lang="it-IT" dirty="0" smtClean="0"/>
              <a:t>base √</a:t>
            </a:r>
            <a:r>
              <a:rPr lang="it-IT" dirty="0"/>
              <a:t>3</a:t>
            </a:r>
          </a:p>
        </p:txBody>
      </p:sp>
      <p:sp>
        <p:nvSpPr>
          <p:cNvPr id="97" name="CasellaDiTesto 96"/>
          <p:cNvSpPr txBox="1"/>
          <p:nvPr/>
        </p:nvSpPr>
        <p:spPr>
          <a:xfrm>
            <a:off x="2450999" y="19778"/>
            <a:ext cx="1938736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Step 4: 5*3</a:t>
            </a:r>
            <a:r>
              <a:rPr lang="it-IT" dirty="0">
                <a:sym typeface="Wingdings" panose="05000000000000000000" pitchFamily="2" charset="2"/>
              </a:rPr>
              <a:t>11*3</a:t>
            </a:r>
            <a:endParaRPr lang="it-IT" dirty="0"/>
          </a:p>
        </p:txBody>
      </p:sp>
      <p:sp>
        <p:nvSpPr>
          <p:cNvPr id="85" name="CasellaDiTesto 84"/>
          <p:cNvSpPr txBox="1"/>
          <p:nvPr/>
        </p:nvSpPr>
        <p:spPr>
          <a:xfrm>
            <a:off x="4781874" y="986987"/>
            <a:ext cx="186301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iD1-iD2-iD3</a:t>
            </a:r>
          </a:p>
          <a:p>
            <a:pPr algn="ctr"/>
            <a:r>
              <a:rPr lang="it-IT" sz="2800" dirty="0" smtClean="0"/>
              <a:t>D4 tempo</a:t>
            </a:r>
          </a:p>
        </p:txBody>
      </p:sp>
      <p:cxnSp>
        <p:nvCxnSpPr>
          <p:cNvPr id="55" name="Connettore 1 54"/>
          <p:cNvCxnSpPr/>
          <p:nvPr/>
        </p:nvCxnSpPr>
        <p:spPr>
          <a:xfrm flipH="1">
            <a:off x="4881000" y="2648932"/>
            <a:ext cx="1576361" cy="1542751"/>
          </a:xfrm>
          <a:prstGeom prst="line">
            <a:avLst/>
          </a:prstGeom>
          <a:ln w="127000">
            <a:solidFill>
              <a:schemeClr val="accent4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0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72" name="Ovale 71"/>
          <p:cNvSpPr/>
          <p:nvPr/>
        </p:nvSpPr>
        <p:spPr>
          <a:xfrm>
            <a:off x="5634928" y="314711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3" name="Ovale 72"/>
          <p:cNvSpPr/>
          <p:nvPr/>
        </p:nvSpPr>
        <p:spPr>
          <a:xfrm>
            <a:off x="5637768" y="297293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2" name="Ovale 81"/>
          <p:cNvSpPr/>
          <p:nvPr/>
        </p:nvSpPr>
        <p:spPr>
          <a:xfrm>
            <a:off x="5635946" y="363779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3" name="Ovale 82"/>
          <p:cNvSpPr/>
          <p:nvPr/>
        </p:nvSpPr>
        <p:spPr>
          <a:xfrm>
            <a:off x="5635946" y="348163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6073599" y="3582308"/>
            <a:ext cx="744090" cy="357429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11*3</a:t>
            </a:r>
            <a:endParaRPr lang="it-IT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6531883" y="2730134"/>
            <a:ext cx="770865" cy="370319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23*3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45" name="Ovale 44"/>
          <p:cNvSpPr/>
          <p:nvPr/>
        </p:nvSpPr>
        <p:spPr>
          <a:xfrm>
            <a:off x="9261578" y="350817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258092" y="31636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cxnSp>
        <p:nvCxnSpPr>
          <p:cNvPr id="47" name="Connettore 2 46"/>
          <p:cNvCxnSpPr>
            <a:stCxn id="77" idx="0"/>
            <a:endCxn id="78" idx="2"/>
          </p:cNvCxnSpPr>
          <p:nvPr/>
        </p:nvCxnSpPr>
        <p:spPr>
          <a:xfrm flipV="1">
            <a:off x="6445644" y="3100453"/>
            <a:ext cx="471672" cy="481855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vale 150"/>
          <p:cNvSpPr/>
          <p:nvPr/>
        </p:nvSpPr>
        <p:spPr>
          <a:xfrm>
            <a:off x="5310053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2" name="Ovale 151"/>
          <p:cNvSpPr/>
          <p:nvPr/>
        </p:nvSpPr>
        <p:spPr>
          <a:xfrm>
            <a:off x="5963125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3" name="Ovale 152"/>
          <p:cNvSpPr/>
          <p:nvPr/>
        </p:nvSpPr>
        <p:spPr>
          <a:xfrm>
            <a:off x="5474854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4" name="Ovale 153"/>
          <p:cNvSpPr/>
          <p:nvPr/>
        </p:nvSpPr>
        <p:spPr>
          <a:xfrm>
            <a:off x="5801919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5" name="Ovale 154"/>
          <p:cNvSpPr/>
          <p:nvPr/>
        </p:nvSpPr>
        <p:spPr>
          <a:xfrm>
            <a:off x="9253253" y="29988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6" name="Ovale 155"/>
          <p:cNvSpPr/>
          <p:nvPr/>
        </p:nvSpPr>
        <p:spPr>
          <a:xfrm>
            <a:off x="9261045" y="367368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8" name="CasellaDiTesto 157"/>
          <p:cNvSpPr txBox="1"/>
          <p:nvPr/>
        </p:nvSpPr>
        <p:spPr>
          <a:xfrm>
            <a:off x="9876000" y="3662042"/>
            <a:ext cx="53572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192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52" name="Ovale 51"/>
          <p:cNvSpPr/>
          <p:nvPr/>
        </p:nvSpPr>
        <p:spPr>
          <a:xfrm>
            <a:off x="5647090" y="3309541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53" name="Ovale 52"/>
          <p:cNvSpPr/>
          <p:nvPr/>
        </p:nvSpPr>
        <p:spPr>
          <a:xfrm>
            <a:off x="6294455" y="333163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4" name="Ovale 53"/>
          <p:cNvSpPr/>
          <p:nvPr/>
        </p:nvSpPr>
        <p:spPr>
          <a:xfrm>
            <a:off x="6133249" y="333163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6" name="Ovale 55"/>
          <p:cNvSpPr/>
          <p:nvPr/>
        </p:nvSpPr>
        <p:spPr>
          <a:xfrm>
            <a:off x="5134068" y="331793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7" name="Ovale 56"/>
          <p:cNvSpPr/>
          <p:nvPr/>
        </p:nvSpPr>
        <p:spPr>
          <a:xfrm>
            <a:off x="4972862" y="331793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8" name="Ovale 57"/>
          <p:cNvSpPr/>
          <p:nvPr/>
        </p:nvSpPr>
        <p:spPr>
          <a:xfrm>
            <a:off x="5632088" y="280867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9" name="Ovale 58"/>
          <p:cNvSpPr/>
          <p:nvPr/>
        </p:nvSpPr>
        <p:spPr>
          <a:xfrm>
            <a:off x="5634928" y="263449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0" name="Ovale 59"/>
          <p:cNvSpPr/>
          <p:nvPr/>
        </p:nvSpPr>
        <p:spPr>
          <a:xfrm>
            <a:off x="5625127" y="397512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1" name="Ovale 60"/>
          <p:cNvSpPr/>
          <p:nvPr/>
        </p:nvSpPr>
        <p:spPr>
          <a:xfrm>
            <a:off x="5627967" y="380094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2" name="Ovale 61"/>
          <p:cNvSpPr/>
          <p:nvPr/>
        </p:nvSpPr>
        <p:spPr>
          <a:xfrm>
            <a:off x="9255658" y="383475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3" name="Ovale 62"/>
          <p:cNvSpPr/>
          <p:nvPr/>
        </p:nvSpPr>
        <p:spPr>
          <a:xfrm>
            <a:off x="9252818" y="398902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6" name="Ovale 65"/>
          <p:cNvSpPr/>
          <p:nvPr/>
        </p:nvSpPr>
        <p:spPr>
          <a:xfrm>
            <a:off x="9261045" y="26722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7" name="Ovale 66"/>
          <p:cNvSpPr/>
          <p:nvPr/>
        </p:nvSpPr>
        <p:spPr>
          <a:xfrm>
            <a:off x="9258205" y="2826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8" name="Ovale 67"/>
          <p:cNvSpPr/>
          <p:nvPr/>
        </p:nvSpPr>
        <p:spPr>
          <a:xfrm>
            <a:off x="6468887" y="333862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9" name="Ovale 68"/>
          <p:cNvSpPr/>
          <p:nvPr/>
        </p:nvSpPr>
        <p:spPr>
          <a:xfrm>
            <a:off x="4807003" y="331743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0" name="Ovale 69"/>
          <p:cNvSpPr/>
          <p:nvPr/>
        </p:nvSpPr>
        <p:spPr>
          <a:xfrm>
            <a:off x="5625127" y="413452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1" name="Ovale 70"/>
          <p:cNvSpPr/>
          <p:nvPr/>
        </p:nvSpPr>
        <p:spPr>
          <a:xfrm>
            <a:off x="5632088" y="247344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4" name="Ovale 73"/>
          <p:cNvSpPr/>
          <p:nvPr/>
        </p:nvSpPr>
        <p:spPr>
          <a:xfrm>
            <a:off x="9267778" y="25177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5" name="Ovale 74"/>
          <p:cNvSpPr/>
          <p:nvPr/>
        </p:nvSpPr>
        <p:spPr>
          <a:xfrm>
            <a:off x="9252818" y="415009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9264675" y="3329387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64" name="Ovale 63"/>
          <p:cNvSpPr/>
          <p:nvPr/>
        </p:nvSpPr>
        <p:spPr>
          <a:xfrm>
            <a:off x="4464477" y="332035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5" name="Ovale 64"/>
          <p:cNvSpPr/>
          <p:nvPr/>
        </p:nvSpPr>
        <p:spPr>
          <a:xfrm>
            <a:off x="4629278" y="332035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0" name="Ovale 79"/>
          <p:cNvSpPr/>
          <p:nvPr/>
        </p:nvSpPr>
        <p:spPr>
          <a:xfrm>
            <a:off x="4288492" y="331692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1" name="Ovale 80"/>
          <p:cNvSpPr/>
          <p:nvPr/>
        </p:nvSpPr>
        <p:spPr>
          <a:xfrm>
            <a:off x="4127286" y="331692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4" name="Ovale 83"/>
          <p:cNvSpPr/>
          <p:nvPr/>
        </p:nvSpPr>
        <p:spPr>
          <a:xfrm>
            <a:off x="3961427" y="331642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5" name="Ovale 84"/>
          <p:cNvSpPr/>
          <p:nvPr/>
        </p:nvSpPr>
        <p:spPr>
          <a:xfrm>
            <a:off x="7140031" y="335118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6" name="Ovale 85"/>
          <p:cNvSpPr/>
          <p:nvPr/>
        </p:nvSpPr>
        <p:spPr>
          <a:xfrm>
            <a:off x="7304832" y="335118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7" name="Ovale 86"/>
          <p:cNvSpPr/>
          <p:nvPr/>
        </p:nvSpPr>
        <p:spPr>
          <a:xfrm>
            <a:off x="6964046" y="33477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8" name="Ovale 87"/>
          <p:cNvSpPr/>
          <p:nvPr/>
        </p:nvSpPr>
        <p:spPr>
          <a:xfrm>
            <a:off x="6802840" y="33477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9" name="Ovale 88"/>
          <p:cNvSpPr/>
          <p:nvPr/>
        </p:nvSpPr>
        <p:spPr>
          <a:xfrm>
            <a:off x="6636981" y="334726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0" name="Ovale 89"/>
          <p:cNvSpPr/>
          <p:nvPr/>
        </p:nvSpPr>
        <p:spPr>
          <a:xfrm>
            <a:off x="7467475" y="335390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1" name="Ovale 90"/>
          <p:cNvSpPr/>
          <p:nvPr/>
        </p:nvSpPr>
        <p:spPr>
          <a:xfrm>
            <a:off x="3790145" y="331642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2" name="Ovale 91"/>
          <p:cNvSpPr/>
          <p:nvPr/>
        </p:nvSpPr>
        <p:spPr>
          <a:xfrm>
            <a:off x="5632088" y="231917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3" name="Ovale 92"/>
          <p:cNvSpPr/>
          <p:nvPr/>
        </p:nvSpPr>
        <p:spPr>
          <a:xfrm>
            <a:off x="5634928" y="214499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4" name="Ovale 93"/>
          <p:cNvSpPr/>
          <p:nvPr/>
        </p:nvSpPr>
        <p:spPr>
          <a:xfrm>
            <a:off x="5629248" y="198073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5" name="Ovale 94"/>
          <p:cNvSpPr/>
          <p:nvPr/>
        </p:nvSpPr>
        <p:spPr>
          <a:xfrm>
            <a:off x="5632088" y="180655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6" name="Ovale 95"/>
          <p:cNvSpPr/>
          <p:nvPr/>
        </p:nvSpPr>
        <p:spPr>
          <a:xfrm>
            <a:off x="5629248" y="164550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8" name="Ovale 97"/>
          <p:cNvSpPr/>
          <p:nvPr/>
        </p:nvSpPr>
        <p:spPr>
          <a:xfrm>
            <a:off x="5625127" y="148462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9" name="Ovale 98"/>
          <p:cNvSpPr/>
          <p:nvPr/>
        </p:nvSpPr>
        <p:spPr>
          <a:xfrm>
            <a:off x="5632088" y="513497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0" name="Ovale 99"/>
          <p:cNvSpPr/>
          <p:nvPr/>
        </p:nvSpPr>
        <p:spPr>
          <a:xfrm>
            <a:off x="5634928" y="496080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1" name="Ovale 100"/>
          <p:cNvSpPr/>
          <p:nvPr/>
        </p:nvSpPr>
        <p:spPr>
          <a:xfrm>
            <a:off x="5629248" y="479653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2" name="Ovale 101"/>
          <p:cNvSpPr/>
          <p:nvPr/>
        </p:nvSpPr>
        <p:spPr>
          <a:xfrm>
            <a:off x="5632088" y="462236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4" name="Ovale 103"/>
          <p:cNvSpPr/>
          <p:nvPr/>
        </p:nvSpPr>
        <p:spPr>
          <a:xfrm>
            <a:off x="5629248" y="446131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5" name="Ovale 104"/>
          <p:cNvSpPr/>
          <p:nvPr/>
        </p:nvSpPr>
        <p:spPr>
          <a:xfrm>
            <a:off x="5625127" y="430043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6" name="Ovale 105"/>
          <p:cNvSpPr/>
          <p:nvPr/>
        </p:nvSpPr>
        <p:spPr>
          <a:xfrm>
            <a:off x="9263885" y="514316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7" name="Ovale 106"/>
          <p:cNvSpPr/>
          <p:nvPr/>
        </p:nvSpPr>
        <p:spPr>
          <a:xfrm>
            <a:off x="9266725" y="496898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8" name="Ovale 107"/>
          <p:cNvSpPr/>
          <p:nvPr/>
        </p:nvSpPr>
        <p:spPr>
          <a:xfrm>
            <a:off x="9261045" y="480472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9" name="Ovale 108"/>
          <p:cNvSpPr/>
          <p:nvPr/>
        </p:nvSpPr>
        <p:spPr>
          <a:xfrm>
            <a:off x="9263885" y="463054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0" name="Ovale 109"/>
          <p:cNvSpPr/>
          <p:nvPr/>
        </p:nvSpPr>
        <p:spPr>
          <a:xfrm>
            <a:off x="9261045" y="4469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1" name="Ovale 110"/>
          <p:cNvSpPr/>
          <p:nvPr/>
        </p:nvSpPr>
        <p:spPr>
          <a:xfrm>
            <a:off x="9256924" y="43086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2" name="Ovale 111"/>
          <p:cNvSpPr/>
          <p:nvPr/>
        </p:nvSpPr>
        <p:spPr>
          <a:xfrm>
            <a:off x="9265241" y="235634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3" name="Ovale 112"/>
          <p:cNvSpPr/>
          <p:nvPr/>
        </p:nvSpPr>
        <p:spPr>
          <a:xfrm>
            <a:off x="9268081" y="218216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4" name="Ovale 113"/>
          <p:cNvSpPr/>
          <p:nvPr/>
        </p:nvSpPr>
        <p:spPr>
          <a:xfrm>
            <a:off x="9262401" y="201790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5" name="Ovale 114"/>
          <p:cNvSpPr/>
          <p:nvPr/>
        </p:nvSpPr>
        <p:spPr>
          <a:xfrm>
            <a:off x="9265241" y="18437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6" name="Ovale 115"/>
          <p:cNvSpPr/>
          <p:nvPr/>
        </p:nvSpPr>
        <p:spPr>
          <a:xfrm>
            <a:off x="9262401" y="168267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7" name="Ovale 116"/>
          <p:cNvSpPr/>
          <p:nvPr/>
        </p:nvSpPr>
        <p:spPr>
          <a:xfrm>
            <a:off x="9258280" y="152179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8" name="CasellaDiTesto 117"/>
          <p:cNvSpPr txBox="1"/>
          <p:nvPr/>
        </p:nvSpPr>
        <p:spPr>
          <a:xfrm>
            <a:off x="4064711" y="4191683"/>
            <a:ext cx="3564226" cy="1230341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3 </a:t>
            </a:r>
            <a:r>
              <a:rPr lang="it-IT" dirty="0"/>
              <a:t>stringhe da </a:t>
            </a:r>
            <a:r>
              <a:rPr lang="it-IT" dirty="0" smtClean="0"/>
              <a:t>23.</a:t>
            </a:r>
          </a:p>
          <a:p>
            <a:r>
              <a:rPr lang="it-IT" dirty="0" smtClean="0"/>
              <a:t>I 3 vettori si sommano in </a:t>
            </a:r>
            <a:r>
              <a:rPr lang="it-IT" dirty="0"/>
              <a:t>un vettore inclinato di 45° rispetto </a:t>
            </a:r>
            <a:r>
              <a:rPr lang="it-IT" dirty="0" smtClean="0"/>
              <a:t>X Y </a:t>
            </a:r>
            <a:r>
              <a:rPr lang="it-IT" dirty="0"/>
              <a:t>e </a:t>
            </a:r>
            <a:r>
              <a:rPr lang="it-IT" dirty="0" smtClean="0"/>
              <a:t>Z</a:t>
            </a:r>
          </a:p>
          <a:p>
            <a:r>
              <a:rPr lang="it-IT" dirty="0" smtClean="0"/>
              <a:t>Lunghezza da base 1 a base </a:t>
            </a:r>
            <a:r>
              <a:rPr lang="it-IT" dirty="0"/>
              <a:t>√3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-7140" y="0"/>
            <a:ext cx="3009443" cy="2290770"/>
            <a:chOff x="-7140" y="0"/>
            <a:chExt cx="3009443" cy="2290770"/>
          </a:xfrm>
        </p:grpSpPr>
        <p:cxnSp>
          <p:nvCxnSpPr>
            <p:cNvPr id="49" name="Connettore 1 48"/>
            <p:cNvCxnSpPr/>
            <p:nvPr/>
          </p:nvCxnSpPr>
          <p:spPr>
            <a:xfrm>
              <a:off x="809334" y="1165809"/>
              <a:ext cx="1094847" cy="83128"/>
            </a:xfrm>
            <a:prstGeom prst="line">
              <a:avLst/>
            </a:prstGeom>
            <a:ln w="50800">
              <a:solidFill>
                <a:srgbClr val="008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e 49"/>
            <p:cNvSpPr/>
            <p:nvPr/>
          </p:nvSpPr>
          <p:spPr>
            <a:xfrm>
              <a:off x="1272941" y="1128278"/>
              <a:ext cx="157162" cy="154275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00" dirty="0"/>
            </a:p>
          </p:txBody>
        </p:sp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140" y="0"/>
              <a:ext cx="3009443" cy="2290770"/>
            </a:xfrm>
            <a:prstGeom prst="rect">
              <a:avLst/>
            </a:prstGeom>
            <a:ln w="28575">
              <a:solidFill>
                <a:srgbClr val="7030A0"/>
              </a:solidFill>
            </a:ln>
          </p:spPr>
        </p:pic>
        <p:sp>
          <p:nvSpPr>
            <p:cNvPr id="119" name="CasellaDiTesto 118"/>
            <p:cNvSpPr txBox="1"/>
            <p:nvPr/>
          </p:nvSpPr>
          <p:spPr>
            <a:xfrm>
              <a:off x="1814861" y="374907"/>
              <a:ext cx="41069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7030A0"/>
                  </a:solidFill>
                </a:rPr>
                <a:t>-T-</a:t>
              </a:r>
              <a:endParaRPr lang="it-IT" sz="1600" b="1" dirty="0">
                <a:solidFill>
                  <a:srgbClr val="7030A0"/>
                </a:solidFill>
              </a:endParaRPr>
            </a:p>
          </p:txBody>
        </p:sp>
        <p:sp>
          <p:nvSpPr>
            <p:cNvPr id="120" name="CasellaDiTesto 119"/>
            <p:cNvSpPr txBox="1"/>
            <p:nvPr/>
          </p:nvSpPr>
          <p:spPr>
            <a:xfrm>
              <a:off x="1868673" y="1252471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iD1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1" name="CasellaDiTesto 120"/>
            <p:cNvSpPr txBox="1"/>
            <p:nvPr/>
          </p:nvSpPr>
          <p:spPr>
            <a:xfrm>
              <a:off x="736147" y="190241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iD3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2" name="CasellaDiTesto 121"/>
            <p:cNvSpPr txBox="1"/>
            <p:nvPr/>
          </p:nvSpPr>
          <p:spPr>
            <a:xfrm>
              <a:off x="545586" y="863969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iD2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23" name="CasellaDiTesto 122"/>
          <p:cNvSpPr txBox="1"/>
          <p:nvPr/>
        </p:nvSpPr>
        <p:spPr>
          <a:xfrm>
            <a:off x="4781874" y="986987"/>
            <a:ext cx="186301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iD1-iD2-iD3</a:t>
            </a:r>
          </a:p>
          <a:p>
            <a:pPr algn="ctr"/>
            <a:r>
              <a:rPr lang="it-IT" sz="2800" dirty="0" smtClean="0"/>
              <a:t>D4 tempo</a:t>
            </a:r>
          </a:p>
        </p:txBody>
      </p:sp>
      <p:sp>
        <p:nvSpPr>
          <p:cNvPr id="97" name="CasellaDiTesto 96"/>
          <p:cNvSpPr txBox="1"/>
          <p:nvPr/>
        </p:nvSpPr>
        <p:spPr>
          <a:xfrm>
            <a:off x="2613217" y="5575"/>
            <a:ext cx="2055756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Step 5: 11*3</a:t>
            </a:r>
            <a:r>
              <a:rPr lang="it-IT" dirty="0">
                <a:sym typeface="Wingdings" panose="05000000000000000000" pitchFamily="2" charset="2"/>
              </a:rPr>
              <a:t>23*3</a:t>
            </a:r>
            <a:endParaRPr lang="it-IT" dirty="0"/>
          </a:p>
        </p:txBody>
      </p:sp>
      <p:cxnSp>
        <p:nvCxnSpPr>
          <p:cNvPr id="124" name="Connettore 1 123"/>
          <p:cNvCxnSpPr/>
          <p:nvPr/>
        </p:nvCxnSpPr>
        <p:spPr>
          <a:xfrm flipH="1">
            <a:off x="4125850" y="1638903"/>
            <a:ext cx="3341625" cy="3330084"/>
          </a:xfrm>
          <a:prstGeom prst="line">
            <a:avLst/>
          </a:prstGeom>
          <a:ln w="127000">
            <a:solidFill>
              <a:schemeClr val="accent4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9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12" name="Ovale 11"/>
          <p:cNvSpPr/>
          <p:nvPr/>
        </p:nvSpPr>
        <p:spPr>
          <a:xfrm>
            <a:off x="573820" y="4509000"/>
            <a:ext cx="247162" cy="24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2" name="Ovale 71"/>
          <p:cNvSpPr/>
          <p:nvPr/>
        </p:nvSpPr>
        <p:spPr>
          <a:xfrm>
            <a:off x="5634928" y="314711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3" name="Ovale 72"/>
          <p:cNvSpPr/>
          <p:nvPr/>
        </p:nvSpPr>
        <p:spPr>
          <a:xfrm>
            <a:off x="5637768" y="297293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2" name="Ovale 81"/>
          <p:cNvSpPr/>
          <p:nvPr/>
        </p:nvSpPr>
        <p:spPr>
          <a:xfrm>
            <a:off x="5635946" y="363779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3" name="Ovale 82"/>
          <p:cNvSpPr/>
          <p:nvPr/>
        </p:nvSpPr>
        <p:spPr>
          <a:xfrm>
            <a:off x="5635946" y="348163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6073599" y="3582308"/>
            <a:ext cx="744090" cy="357429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23*3</a:t>
            </a:r>
            <a:endParaRPr lang="it-IT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6616178" y="2690917"/>
            <a:ext cx="770865" cy="370319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47*3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45" name="Ovale 44"/>
          <p:cNvSpPr/>
          <p:nvPr/>
        </p:nvSpPr>
        <p:spPr>
          <a:xfrm>
            <a:off x="9261578" y="350817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258092" y="31636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cxnSp>
        <p:nvCxnSpPr>
          <p:cNvPr id="47" name="Connettore 2 46"/>
          <p:cNvCxnSpPr>
            <a:stCxn id="77" idx="0"/>
            <a:endCxn id="78" idx="2"/>
          </p:cNvCxnSpPr>
          <p:nvPr/>
        </p:nvCxnSpPr>
        <p:spPr>
          <a:xfrm flipV="1">
            <a:off x="6445644" y="3061236"/>
            <a:ext cx="555967" cy="52107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vale 150"/>
          <p:cNvSpPr/>
          <p:nvPr/>
        </p:nvSpPr>
        <p:spPr>
          <a:xfrm>
            <a:off x="5310053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2" name="Ovale 151"/>
          <p:cNvSpPr/>
          <p:nvPr/>
        </p:nvSpPr>
        <p:spPr>
          <a:xfrm>
            <a:off x="5963125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3" name="Ovale 152"/>
          <p:cNvSpPr/>
          <p:nvPr/>
        </p:nvSpPr>
        <p:spPr>
          <a:xfrm>
            <a:off x="5474854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4" name="Ovale 153"/>
          <p:cNvSpPr/>
          <p:nvPr/>
        </p:nvSpPr>
        <p:spPr>
          <a:xfrm>
            <a:off x="5801919" y="332136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55" name="Ovale 154"/>
          <p:cNvSpPr/>
          <p:nvPr/>
        </p:nvSpPr>
        <p:spPr>
          <a:xfrm>
            <a:off x="9253253" y="29988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6" name="Ovale 155"/>
          <p:cNvSpPr/>
          <p:nvPr/>
        </p:nvSpPr>
        <p:spPr>
          <a:xfrm>
            <a:off x="9261045" y="367368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8" name="CasellaDiTesto 157"/>
          <p:cNvSpPr txBox="1"/>
          <p:nvPr/>
        </p:nvSpPr>
        <p:spPr>
          <a:xfrm>
            <a:off x="9857134" y="3662452"/>
            <a:ext cx="53572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384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52" name="Ovale 51"/>
          <p:cNvSpPr/>
          <p:nvPr/>
        </p:nvSpPr>
        <p:spPr>
          <a:xfrm>
            <a:off x="5647090" y="3309541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53" name="Ovale 52"/>
          <p:cNvSpPr/>
          <p:nvPr/>
        </p:nvSpPr>
        <p:spPr>
          <a:xfrm>
            <a:off x="6294455" y="333163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4" name="Ovale 53"/>
          <p:cNvSpPr/>
          <p:nvPr/>
        </p:nvSpPr>
        <p:spPr>
          <a:xfrm>
            <a:off x="6133249" y="333163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6" name="Ovale 55"/>
          <p:cNvSpPr/>
          <p:nvPr/>
        </p:nvSpPr>
        <p:spPr>
          <a:xfrm>
            <a:off x="5134068" y="331793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7" name="Ovale 56"/>
          <p:cNvSpPr/>
          <p:nvPr/>
        </p:nvSpPr>
        <p:spPr>
          <a:xfrm>
            <a:off x="4972862" y="331793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8" name="Ovale 57"/>
          <p:cNvSpPr/>
          <p:nvPr/>
        </p:nvSpPr>
        <p:spPr>
          <a:xfrm>
            <a:off x="5632088" y="280867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59" name="Ovale 58"/>
          <p:cNvSpPr/>
          <p:nvPr/>
        </p:nvSpPr>
        <p:spPr>
          <a:xfrm>
            <a:off x="5634928" y="263449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0" name="Ovale 59"/>
          <p:cNvSpPr/>
          <p:nvPr/>
        </p:nvSpPr>
        <p:spPr>
          <a:xfrm>
            <a:off x="5625127" y="397512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1" name="Ovale 60"/>
          <p:cNvSpPr/>
          <p:nvPr/>
        </p:nvSpPr>
        <p:spPr>
          <a:xfrm>
            <a:off x="5627967" y="380094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2" name="Ovale 61"/>
          <p:cNvSpPr/>
          <p:nvPr/>
        </p:nvSpPr>
        <p:spPr>
          <a:xfrm>
            <a:off x="9255658" y="383475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3" name="Ovale 62"/>
          <p:cNvSpPr/>
          <p:nvPr/>
        </p:nvSpPr>
        <p:spPr>
          <a:xfrm>
            <a:off x="9252818" y="398902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6" name="Ovale 65"/>
          <p:cNvSpPr/>
          <p:nvPr/>
        </p:nvSpPr>
        <p:spPr>
          <a:xfrm>
            <a:off x="9261045" y="26722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7" name="Ovale 66"/>
          <p:cNvSpPr/>
          <p:nvPr/>
        </p:nvSpPr>
        <p:spPr>
          <a:xfrm>
            <a:off x="9258205" y="2826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8" name="Ovale 67"/>
          <p:cNvSpPr/>
          <p:nvPr/>
        </p:nvSpPr>
        <p:spPr>
          <a:xfrm>
            <a:off x="6468887" y="333862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9" name="Ovale 68"/>
          <p:cNvSpPr/>
          <p:nvPr/>
        </p:nvSpPr>
        <p:spPr>
          <a:xfrm>
            <a:off x="4807003" y="331743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0" name="Ovale 69"/>
          <p:cNvSpPr/>
          <p:nvPr/>
        </p:nvSpPr>
        <p:spPr>
          <a:xfrm>
            <a:off x="5625127" y="413452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1" name="Ovale 70"/>
          <p:cNvSpPr/>
          <p:nvPr/>
        </p:nvSpPr>
        <p:spPr>
          <a:xfrm>
            <a:off x="5632088" y="247344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4" name="Ovale 73"/>
          <p:cNvSpPr/>
          <p:nvPr/>
        </p:nvSpPr>
        <p:spPr>
          <a:xfrm>
            <a:off x="9267778" y="25177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5" name="Ovale 74"/>
          <p:cNvSpPr/>
          <p:nvPr/>
        </p:nvSpPr>
        <p:spPr>
          <a:xfrm>
            <a:off x="9252818" y="415009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9264675" y="3329387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64" name="Ovale 63"/>
          <p:cNvSpPr/>
          <p:nvPr/>
        </p:nvSpPr>
        <p:spPr>
          <a:xfrm>
            <a:off x="4464477" y="332035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65" name="Ovale 64"/>
          <p:cNvSpPr/>
          <p:nvPr/>
        </p:nvSpPr>
        <p:spPr>
          <a:xfrm>
            <a:off x="4629278" y="332035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0" name="Ovale 79"/>
          <p:cNvSpPr/>
          <p:nvPr/>
        </p:nvSpPr>
        <p:spPr>
          <a:xfrm>
            <a:off x="4288492" y="331692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1" name="Ovale 80"/>
          <p:cNvSpPr/>
          <p:nvPr/>
        </p:nvSpPr>
        <p:spPr>
          <a:xfrm>
            <a:off x="4127286" y="331692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4" name="Ovale 83"/>
          <p:cNvSpPr/>
          <p:nvPr/>
        </p:nvSpPr>
        <p:spPr>
          <a:xfrm>
            <a:off x="3961427" y="331642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5" name="Ovale 84"/>
          <p:cNvSpPr/>
          <p:nvPr/>
        </p:nvSpPr>
        <p:spPr>
          <a:xfrm>
            <a:off x="7140031" y="335118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6" name="Ovale 85"/>
          <p:cNvSpPr/>
          <p:nvPr/>
        </p:nvSpPr>
        <p:spPr>
          <a:xfrm>
            <a:off x="7304832" y="335118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7" name="Ovale 86"/>
          <p:cNvSpPr/>
          <p:nvPr/>
        </p:nvSpPr>
        <p:spPr>
          <a:xfrm>
            <a:off x="6964046" y="33477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8" name="Ovale 87"/>
          <p:cNvSpPr/>
          <p:nvPr/>
        </p:nvSpPr>
        <p:spPr>
          <a:xfrm>
            <a:off x="6802840" y="33477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89" name="Ovale 88"/>
          <p:cNvSpPr/>
          <p:nvPr/>
        </p:nvSpPr>
        <p:spPr>
          <a:xfrm>
            <a:off x="6636981" y="334726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0" name="Ovale 89"/>
          <p:cNvSpPr/>
          <p:nvPr/>
        </p:nvSpPr>
        <p:spPr>
          <a:xfrm>
            <a:off x="7467475" y="335390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1" name="Ovale 90"/>
          <p:cNvSpPr/>
          <p:nvPr/>
        </p:nvSpPr>
        <p:spPr>
          <a:xfrm>
            <a:off x="3790145" y="331642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2" name="Ovale 91"/>
          <p:cNvSpPr/>
          <p:nvPr/>
        </p:nvSpPr>
        <p:spPr>
          <a:xfrm>
            <a:off x="5632088" y="231917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3" name="Ovale 92"/>
          <p:cNvSpPr/>
          <p:nvPr/>
        </p:nvSpPr>
        <p:spPr>
          <a:xfrm>
            <a:off x="5634928" y="214499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4" name="Ovale 93"/>
          <p:cNvSpPr/>
          <p:nvPr/>
        </p:nvSpPr>
        <p:spPr>
          <a:xfrm>
            <a:off x="5629248" y="198073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5" name="Ovale 94"/>
          <p:cNvSpPr/>
          <p:nvPr/>
        </p:nvSpPr>
        <p:spPr>
          <a:xfrm>
            <a:off x="5632088" y="180655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6" name="Ovale 95"/>
          <p:cNvSpPr/>
          <p:nvPr/>
        </p:nvSpPr>
        <p:spPr>
          <a:xfrm>
            <a:off x="5629248" y="164550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8" name="Ovale 97"/>
          <p:cNvSpPr/>
          <p:nvPr/>
        </p:nvSpPr>
        <p:spPr>
          <a:xfrm>
            <a:off x="5625127" y="148462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9" name="Ovale 98"/>
          <p:cNvSpPr/>
          <p:nvPr/>
        </p:nvSpPr>
        <p:spPr>
          <a:xfrm>
            <a:off x="5632088" y="513497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0" name="Ovale 99"/>
          <p:cNvSpPr/>
          <p:nvPr/>
        </p:nvSpPr>
        <p:spPr>
          <a:xfrm>
            <a:off x="5634928" y="496080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1" name="Ovale 100"/>
          <p:cNvSpPr/>
          <p:nvPr/>
        </p:nvSpPr>
        <p:spPr>
          <a:xfrm>
            <a:off x="5629248" y="479653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2" name="Ovale 101"/>
          <p:cNvSpPr/>
          <p:nvPr/>
        </p:nvSpPr>
        <p:spPr>
          <a:xfrm>
            <a:off x="5632088" y="462236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4" name="Ovale 103"/>
          <p:cNvSpPr/>
          <p:nvPr/>
        </p:nvSpPr>
        <p:spPr>
          <a:xfrm>
            <a:off x="5629248" y="446131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5" name="Ovale 104"/>
          <p:cNvSpPr/>
          <p:nvPr/>
        </p:nvSpPr>
        <p:spPr>
          <a:xfrm>
            <a:off x="5625127" y="430043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6" name="Ovale 105"/>
          <p:cNvSpPr/>
          <p:nvPr/>
        </p:nvSpPr>
        <p:spPr>
          <a:xfrm>
            <a:off x="9263885" y="514316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7" name="Ovale 106"/>
          <p:cNvSpPr/>
          <p:nvPr/>
        </p:nvSpPr>
        <p:spPr>
          <a:xfrm>
            <a:off x="9266725" y="496898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8" name="Ovale 107"/>
          <p:cNvSpPr/>
          <p:nvPr/>
        </p:nvSpPr>
        <p:spPr>
          <a:xfrm>
            <a:off x="9261045" y="480472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9" name="Ovale 108"/>
          <p:cNvSpPr/>
          <p:nvPr/>
        </p:nvSpPr>
        <p:spPr>
          <a:xfrm>
            <a:off x="9263885" y="463054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0" name="Ovale 109"/>
          <p:cNvSpPr/>
          <p:nvPr/>
        </p:nvSpPr>
        <p:spPr>
          <a:xfrm>
            <a:off x="9261045" y="4469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1" name="Ovale 110"/>
          <p:cNvSpPr/>
          <p:nvPr/>
        </p:nvSpPr>
        <p:spPr>
          <a:xfrm>
            <a:off x="9256924" y="43086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2" name="Ovale 111"/>
          <p:cNvSpPr/>
          <p:nvPr/>
        </p:nvSpPr>
        <p:spPr>
          <a:xfrm>
            <a:off x="9265241" y="235634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3" name="Ovale 112"/>
          <p:cNvSpPr/>
          <p:nvPr/>
        </p:nvSpPr>
        <p:spPr>
          <a:xfrm>
            <a:off x="9268081" y="218216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4" name="Ovale 113"/>
          <p:cNvSpPr/>
          <p:nvPr/>
        </p:nvSpPr>
        <p:spPr>
          <a:xfrm>
            <a:off x="9262401" y="201790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5" name="Ovale 114"/>
          <p:cNvSpPr/>
          <p:nvPr/>
        </p:nvSpPr>
        <p:spPr>
          <a:xfrm>
            <a:off x="9265241" y="18437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6" name="Ovale 115"/>
          <p:cNvSpPr/>
          <p:nvPr/>
        </p:nvSpPr>
        <p:spPr>
          <a:xfrm>
            <a:off x="9262401" y="168267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7" name="Ovale 116"/>
          <p:cNvSpPr/>
          <p:nvPr/>
        </p:nvSpPr>
        <p:spPr>
          <a:xfrm>
            <a:off x="9258280" y="152179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8" name="CasellaDiTesto 117"/>
          <p:cNvSpPr txBox="1"/>
          <p:nvPr/>
        </p:nvSpPr>
        <p:spPr>
          <a:xfrm>
            <a:off x="5106377" y="522239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47</a:t>
            </a:r>
            <a:endParaRPr lang="it-IT" sz="2800" b="1" dirty="0"/>
          </a:p>
        </p:txBody>
      </p:sp>
      <p:sp>
        <p:nvSpPr>
          <p:cNvPr id="119" name="CasellaDiTesto 118"/>
          <p:cNvSpPr txBox="1"/>
          <p:nvPr/>
        </p:nvSpPr>
        <p:spPr>
          <a:xfrm>
            <a:off x="3067293" y="338866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47</a:t>
            </a:r>
            <a:endParaRPr lang="it-IT" sz="2800" b="1" dirty="0"/>
          </a:p>
        </p:txBody>
      </p:sp>
      <p:sp>
        <p:nvSpPr>
          <p:cNvPr id="120" name="CasellaDiTesto 119"/>
          <p:cNvSpPr txBox="1"/>
          <p:nvPr/>
        </p:nvSpPr>
        <p:spPr>
          <a:xfrm>
            <a:off x="5034977" y="194736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47</a:t>
            </a:r>
            <a:endParaRPr lang="it-IT" sz="2800" b="1" dirty="0"/>
          </a:p>
        </p:txBody>
      </p:sp>
      <p:sp>
        <p:nvSpPr>
          <p:cNvPr id="121" name="CasellaDiTesto 120"/>
          <p:cNvSpPr txBox="1"/>
          <p:nvPr/>
        </p:nvSpPr>
        <p:spPr>
          <a:xfrm>
            <a:off x="7549686" y="343363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47</a:t>
            </a:r>
            <a:endParaRPr lang="it-IT" sz="2800" b="1" dirty="0"/>
          </a:p>
        </p:txBody>
      </p:sp>
      <p:sp>
        <p:nvSpPr>
          <p:cNvPr id="122" name="Ovale 121"/>
          <p:cNvSpPr/>
          <p:nvPr/>
        </p:nvSpPr>
        <p:spPr>
          <a:xfrm>
            <a:off x="8089876" y="336041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cxnSp>
        <p:nvCxnSpPr>
          <p:cNvPr id="123" name="Connettore 1 122"/>
          <p:cNvCxnSpPr/>
          <p:nvPr/>
        </p:nvCxnSpPr>
        <p:spPr>
          <a:xfrm>
            <a:off x="7723001" y="3415759"/>
            <a:ext cx="366875" cy="0"/>
          </a:xfrm>
          <a:prstGeom prst="line">
            <a:avLst/>
          </a:prstGeom>
          <a:ln w="444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1 123"/>
          <p:cNvCxnSpPr/>
          <p:nvPr/>
        </p:nvCxnSpPr>
        <p:spPr>
          <a:xfrm>
            <a:off x="3383659" y="3422042"/>
            <a:ext cx="366875" cy="0"/>
          </a:xfrm>
          <a:prstGeom prst="line">
            <a:avLst/>
          </a:prstGeom>
          <a:ln w="444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1 124"/>
          <p:cNvCxnSpPr/>
          <p:nvPr/>
        </p:nvCxnSpPr>
        <p:spPr>
          <a:xfrm flipV="1">
            <a:off x="5707338" y="5334767"/>
            <a:ext cx="0" cy="265558"/>
          </a:xfrm>
          <a:prstGeom prst="line">
            <a:avLst/>
          </a:prstGeom>
          <a:ln w="444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e 125"/>
          <p:cNvSpPr/>
          <p:nvPr/>
        </p:nvSpPr>
        <p:spPr>
          <a:xfrm>
            <a:off x="5619531" y="561779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27" name="Ovale 126"/>
          <p:cNvSpPr/>
          <p:nvPr/>
        </p:nvSpPr>
        <p:spPr>
          <a:xfrm>
            <a:off x="3214125" y="333862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29" name="CasellaDiTesto 128"/>
          <p:cNvSpPr txBox="1"/>
          <p:nvPr/>
        </p:nvSpPr>
        <p:spPr>
          <a:xfrm>
            <a:off x="9368491" y="88789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23</a:t>
            </a:r>
            <a:endParaRPr lang="it-IT" sz="2800" b="1" dirty="0"/>
          </a:p>
        </p:txBody>
      </p:sp>
      <p:sp>
        <p:nvSpPr>
          <p:cNvPr id="130" name="CasellaDiTesto 129"/>
          <p:cNvSpPr txBox="1"/>
          <p:nvPr/>
        </p:nvSpPr>
        <p:spPr>
          <a:xfrm>
            <a:off x="8702096" y="543128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23</a:t>
            </a:r>
            <a:endParaRPr lang="it-IT" sz="2800" b="1" dirty="0"/>
          </a:p>
        </p:txBody>
      </p:sp>
      <p:cxnSp>
        <p:nvCxnSpPr>
          <p:cNvPr id="131" name="Connettore 1 130"/>
          <p:cNvCxnSpPr/>
          <p:nvPr/>
        </p:nvCxnSpPr>
        <p:spPr>
          <a:xfrm flipV="1">
            <a:off x="9340054" y="5328331"/>
            <a:ext cx="0" cy="265558"/>
          </a:xfrm>
          <a:prstGeom prst="line">
            <a:avLst/>
          </a:prstGeom>
          <a:ln w="444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Ovale 131"/>
          <p:cNvSpPr/>
          <p:nvPr/>
        </p:nvSpPr>
        <p:spPr>
          <a:xfrm>
            <a:off x="9252247" y="5611356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cxnSp>
        <p:nvCxnSpPr>
          <p:cNvPr id="133" name="Connettore 1 132"/>
          <p:cNvCxnSpPr/>
          <p:nvPr/>
        </p:nvCxnSpPr>
        <p:spPr>
          <a:xfrm flipV="1">
            <a:off x="9345331" y="1228442"/>
            <a:ext cx="0" cy="265558"/>
          </a:xfrm>
          <a:prstGeom prst="line">
            <a:avLst/>
          </a:prstGeom>
          <a:ln w="444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e 133"/>
          <p:cNvSpPr/>
          <p:nvPr/>
        </p:nvSpPr>
        <p:spPr>
          <a:xfrm>
            <a:off x="9291000" y="106509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0" y="20372"/>
            <a:ext cx="2990972" cy="2201757"/>
            <a:chOff x="-116319" y="174095"/>
            <a:chExt cx="2990972" cy="2201757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6319" y="174095"/>
              <a:ext cx="2990972" cy="2201757"/>
            </a:xfrm>
            <a:prstGeom prst="rect">
              <a:avLst/>
            </a:prstGeom>
            <a:ln w="28575">
              <a:solidFill>
                <a:srgbClr val="7030A0"/>
              </a:solidFill>
            </a:ln>
          </p:spPr>
        </p:pic>
        <p:sp>
          <p:nvSpPr>
            <p:cNvPr id="135" name="CasellaDiTesto 134"/>
            <p:cNvSpPr txBox="1"/>
            <p:nvPr/>
          </p:nvSpPr>
          <p:spPr>
            <a:xfrm>
              <a:off x="1824510" y="704996"/>
              <a:ext cx="41069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7030A0"/>
                  </a:solidFill>
                </a:rPr>
                <a:t>-T-</a:t>
              </a:r>
              <a:endParaRPr lang="it-IT" sz="1600" b="1" dirty="0">
                <a:solidFill>
                  <a:srgbClr val="7030A0"/>
                </a:solidFill>
              </a:endParaRPr>
            </a:p>
          </p:txBody>
        </p:sp>
        <p:sp>
          <p:nvSpPr>
            <p:cNvPr id="136" name="CasellaDiTesto 135"/>
            <p:cNvSpPr txBox="1"/>
            <p:nvPr/>
          </p:nvSpPr>
          <p:spPr>
            <a:xfrm>
              <a:off x="1841348" y="1353158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iD1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7" name="CasellaDiTesto 136"/>
            <p:cNvSpPr txBox="1"/>
            <p:nvPr/>
          </p:nvSpPr>
          <p:spPr>
            <a:xfrm>
              <a:off x="805076" y="453216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iD3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8" name="CasellaDiTesto 137"/>
            <p:cNvSpPr txBox="1"/>
            <p:nvPr/>
          </p:nvSpPr>
          <p:spPr>
            <a:xfrm>
              <a:off x="97102" y="1260174"/>
              <a:ext cx="46839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iD2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39" name="CasellaDiTesto 138"/>
          <p:cNvSpPr txBox="1"/>
          <p:nvPr/>
        </p:nvSpPr>
        <p:spPr>
          <a:xfrm>
            <a:off x="4781874" y="986987"/>
            <a:ext cx="186301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iD1-iD2-iD3</a:t>
            </a:r>
          </a:p>
          <a:p>
            <a:pPr algn="ctr"/>
            <a:r>
              <a:rPr lang="it-IT" sz="2800" dirty="0" smtClean="0"/>
              <a:t>D4 tempo</a:t>
            </a:r>
          </a:p>
        </p:txBody>
      </p:sp>
      <p:sp>
        <p:nvSpPr>
          <p:cNvPr id="97" name="CasellaDiTesto 96"/>
          <p:cNvSpPr txBox="1"/>
          <p:nvPr/>
        </p:nvSpPr>
        <p:spPr>
          <a:xfrm>
            <a:off x="2479690" y="0"/>
            <a:ext cx="2055756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Step 6: 23*3</a:t>
            </a:r>
            <a:r>
              <a:rPr lang="it-IT" dirty="0">
                <a:sym typeface="Wingdings" panose="05000000000000000000" pitchFamily="2" charset="2"/>
              </a:rPr>
              <a:t>47*3</a:t>
            </a:r>
            <a:endParaRPr lang="it-IT" dirty="0"/>
          </a:p>
        </p:txBody>
      </p:sp>
      <p:cxnSp>
        <p:nvCxnSpPr>
          <p:cNvPr id="140" name="Connettore 1 139"/>
          <p:cNvCxnSpPr/>
          <p:nvPr/>
        </p:nvCxnSpPr>
        <p:spPr>
          <a:xfrm flipH="1">
            <a:off x="3617444" y="1199435"/>
            <a:ext cx="4323556" cy="4299565"/>
          </a:xfrm>
          <a:prstGeom prst="line">
            <a:avLst/>
          </a:prstGeom>
          <a:ln w="127000">
            <a:solidFill>
              <a:schemeClr val="accent4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CasellaDiTesto 127"/>
          <p:cNvSpPr txBox="1"/>
          <p:nvPr/>
        </p:nvSpPr>
        <p:spPr>
          <a:xfrm>
            <a:off x="4064711" y="4191683"/>
            <a:ext cx="3564226" cy="1230341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3 </a:t>
            </a:r>
            <a:r>
              <a:rPr lang="it-IT" dirty="0"/>
              <a:t>stringhe da </a:t>
            </a:r>
            <a:r>
              <a:rPr lang="it-IT" dirty="0" smtClean="0"/>
              <a:t>47.</a:t>
            </a:r>
          </a:p>
          <a:p>
            <a:r>
              <a:rPr lang="it-IT" dirty="0" smtClean="0"/>
              <a:t>I 3 vettori si sommano in </a:t>
            </a:r>
            <a:r>
              <a:rPr lang="it-IT" dirty="0"/>
              <a:t>un vettore inclinato di 45° rispetto </a:t>
            </a:r>
            <a:r>
              <a:rPr lang="it-IT" dirty="0" smtClean="0"/>
              <a:t>X Y </a:t>
            </a:r>
            <a:r>
              <a:rPr lang="it-IT" dirty="0"/>
              <a:t>e </a:t>
            </a:r>
            <a:r>
              <a:rPr lang="it-IT" dirty="0" smtClean="0"/>
              <a:t>Z</a:t>
            </a:r>
          </a:p>
          <a:p>
            <a:r>
              <a:rPr lang="it-IT" dirty="0" smtClean="0"/>
              <a:t>Lunghezza da base 1 </a:t>
            </a:r>
            <a:r>
              <a:rPr lang="it-IT" dirty="0"/>
              <a:t>a </a:t>
            </a:r>
            <a:r>
              <a:rPr lang="it-IT" dirty="0" smtClean="0"/>
              <a:t>base √</a:t>
            </a:r>
            <a:r>
              <a:rPr lang="it-IT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809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uppo 180"/>
          <p:cNvGrpSpPr/>
          <p:nvPr/>
        </p:nvGrpSpPr>
        <p:grpSpPr>
          <a:xfrm>
            <a:off x="204804" y="145371"/>
            <a:ext cx="3103073" cy="2483418"/>
            <a:chOff x="-4539" y="-16629"/>
            <a:chExt cx="3103073" cy="2483418"/>
          </a:xfrm>
        </p:grpSpPr>
        <p:pic>
          <p:nvPicPr>
            <p:cNvPr id="182" name="Immagine 1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539" y="-16629"/>
              <a:ext cx="3103073" cy="2483418"/>
            </a:xfrm>
            <a:prstGeom prst="rect">
              <a:avLst/>
            </a:prstGeom>
            <a:ln w="28575">
              <a:solidFill>
                <a:srgbClr val="7030A0"/>
              </a:solidFill>
            </a:ln>
          </p:spPr>
        </p:pic>
        <p:sp>
          <p:nvSpPr>
            <p:cNvPr id="183" name="CasellaDiTesto 182"/>
            <p:cNvSpPr txBox="1"/>
            <p:nvPr/>
          </p:nvSpPr>
          <p:spPr>
            <a:xfrm>
              <a:off x="1151178" y="969010"/>
              <a:ext cx="41069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7030A0"/>
                  </a:solidFill>
                </a:rPr>
                <a:t>-T-</a:t>
              </a:r>
              <a:endParaRPr lang="it-IT" sz="1600" b="1" dirty="0">
                <a:solidFill>
                  <a:srgbClr val="7030A0"/>
                </a:solidFill>
              </a:endParaRPr>
            </a:p>
          </p:txBody>
        </p:sp>
        <p:sp>
          <p:nvSpPr>
            <p:cNvPr id="184" name="CasellaDiTesto 183"/>
            <p:cNvSpPr txBox="1"/>
            <p:nvPr/>
          </p:nvSpPr>
          <p:spPr>
            <a:xfrm>
              <a:off x="1768961" y="621041"/>
              <a:ext cx="4187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D1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85" name="CasellaDiTesto 184"/>
            <p:cNvSpPr txBox="1"/>
            <p:nvPr/>
          </p:nvSpPr>
          <p:spPr>
            <a:xfrm>
              <a:off x="888135" y="284052"/>
              <a:ext cx="4187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D3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86" name="CasellaDiTesto 185"/>
            <p:cNvSpPr txBox="1"/>
            <p:nvPr/>
          </p:nvSpPr>
          <p:spPr>
            <a:xfrm>
              <a:off x="2161514" y="1372392"/>
              <a:ext cx="4187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D2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2871" y="4136"/>
            <a:ext cx="3103073" cy="2483418"/>
            <a:chOff x="-4539" y="-16629"/>
            <a:chExt cx="3103073" cy="2483418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539" y="-16629"/>
              <a:ext cx="3103073" cy="2483418"/>
            </a:xfrm>
            <a:prstGeom prst="rect">
              <a:avLst/>
            </a:prstGeom>
            <a:ln w="28575">
              <a:solidFill>
                <a:srgbClr val="7030A0"/>
              </a:solidFill>
            </a:ln>
          </p:spPr>
        </p:pic>
        <p:sp>
          <p:nvSpPr>
            <p:cNvPr id="154" name="CasellaDiTesto 153"/>
            <p:cNvSpPr txBox="1"/>
            <p:nvPr/>
          </p:nvSpPr>
          <p:spPr>
            <a:xfrm>
              <a:off x="1151178" y="969010"/>
              <a:ext cx="41069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7030A0"/>
                  </a:solidFill>
                </a:rPr>
                <a:t>-T-</a:t>
              </a:r>
              <a:endParaRPr lang="it-IT" sz="1600" b="1" dirty="0">
                <a:solidFill>
                  <a:srgbClr val="7030A0"/>
                </a:solidFill>
              </a:endParaRPr>
            </a:p>
          </p:txBody>
        </p:sp>
        <p:sp>
          <p:nvSpPr>
            <p:cNvPr id="176" name="CasellaDiTesto 175"/>
            <p:cNvSpPr txBox="1"/>
            <p:nvPr/>
          </p:nvSpPr>
          <p:spPr>
            <a:xfrm>
              <a:off x="1768961" y="621041"/>
              <a:ext cx="4187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D1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77" name="CasellaDiTesto 176"/>
            <p:cNvSpPr txBox="1"/>
            <p:nvPr/>
          </p:nvSpPr>
          <p:spPr>
            <a:xfrm>
              <a:off x="888135" y="284052"/>
              <a:ext cx="4187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D3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78" name="CasellaDiTesto 177"/>
            <p:cNvSpPr txBox="1"/>
            <p:nvPr/>
          </p:nvSpPr>
          <p:spPr>
            <a:xfrm>
              <a:off x="2161514" y="1372392"/>
              <a:ext cx="41870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D2</a:t>
              </a:r>
              <a:endParaRPr lang="it-IT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44" name="Gruppo 143"/>
          <p:cNvGrpSpPr/>
          <p:nvPr/>
        </p:nvGrpSpPr>
        <p:grpSpPr>
          <a:xfrm>
            <a:off x="7898433" y="3333807"/>
            <a:ext cx="2903111" cy="162000"/>
            <a:chOff x="4336748" y="1957024"/>
            <a:chExt cx="2903111" cy="162000"/>
          </a:xfrm>
          <a:solidFill>
            <a:schemeClr val="bg1">
              <a:lumMod val="85000"/>
            </a:schemeClr>
          </a:solidFill>
        </p:grpSpPr>
        <p:sp>
          <p:nvSpPr>
            <p:cNvPr id="145" name="Ovale 144"/>
            <p:cNvSpPr/>
            <p:nvPr/>
          </p:nvSpPr>
          <p:spPr>
            <a:xfrm>
              <a:off x="4336748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46" name="Ovale 145"/>
            <p:cNvSpPr/>
            <p:nvPr/>
          </p:nvSpPr>
          <p:spPr>
            <a:xfrm>
              <a:off x="5707304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47" name="Ovale 146"/>
            <p:cNvSpPr/>
            <p:nvPr/>
          </p:nvSpPr>
          <p:spPr>
            <a:xfrm>
              <a:off x="5555020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48" name="Ovale 147"/>
            <p:cNvSpPr/>
            <p:nvPr/>
          </p:nvSpPr>
          <p:spPr>
            <a:xfrm>
              <a:off x="5402736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49" name="Ovale 148"/>
            <p:cNvSpPr/>
            <p:nvPr/>
          </p:nvSpPr>
          <p:spPr>
            <a:xfrm>
              <a:off x="5098168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50" name="Ovale 149"/>
            <p:cNvSpPr/>
            <p:nvPr/>
          </p:nvSpPr>
          <p:spPr>
            <a:xfrm>
              <a:off x="5250452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57" name="Ovale 156"/>
            <p:cNvSpPr/>
            <p:nvPr/>
          </p:nvSpPr>
          <p:spPr>
            <a:xfrm>
              <a:off x="4945884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59" name="Ovale 158"/>
            <p:cNvSpPr/>
            <p:nvPr/>
          </p:nvSpPr>
          <p:spPr>
            <a:xfrm>
              <a:off x="4793600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60" name="Ovale 159"/>
            <p:cNvSpPr/>
            <p:nvPr/>
          </p:nvSpPr>
          <p:spPr>
            <a:xfrm>
              <a:off x="4641316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61" name="Ovale 160"/>
            <p:cNvSpPr/>
            <p:nvPr/>
          </p:nvSpPr>
          <p:spPr>
            <a:xfrm>
              <a:off x="4489032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62" name="Ovale 161"/>
            <p:cNvSpPr/>
            <p:nvPr/>
          </p:nvSpPr>
          <p:spPr>
            <a:xfrm>
              <a:off x="7077859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63" name="Ovale 162"/>
            <p:cNvSpPr/>
            <p:nvPr/>
          </p:nvSpPr>
          <p:spPr>
            <a:xfrm>
              <a:off x="6925576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64" name="Ovale 163"/>
            <p:cNvSpPr/>
            <p:nvPr/>
          </p:nvSpPr>
          <p:spPr>
            <a:xfrm>
              <a:off x="6773292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65" name="Ovale 164"/>
            <p:cNvSpPr/>
            <p:nvPr/>
          </p:nvSpPr>
          <p:spPr>
            <a:xfrm>
              <a:off x="6468724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66" name="Ovale 165"/>
            <p:cNvSpPr/>
            <p:nvPr/>
          </p:nvSpPr>
          <p:spPr>
            <a:xfrm>
              <a:off x="6621008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67" name="Ovale 166"/>
            <p:cNvSpPr/>
            <p:nvPr/>
          </p:nvSpPr>
          <p:spPr>
            <a:xfrm>
              <a:off x="6316440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68" name="Ovale 167"/>
            <p:cNvSpPr/>
            <p:nvPr/>
          </p:nvSpPr>
          <p:spPr>
            <a:xfrm>
              <a:off x="6164156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69" name="Ovale 168"/>
            <p:cNvSpPr/>
            <p:nvPr/>
          </p:nvSpPr>
          <p:spPr>
            <a:xfrm>
              <a:off x="6011872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70" name="Ovale 169"/>
            <p:cNvSpPr/>
            <p:nvPr/>
          </p:nvSpPr>
          <p:spPr>
            <a:xfrm>
              <a:off x="5859588" y="1957024"/>
              <a:ext cx="162000" cy="162000"/>
            </a:xfrm>
            <a:prstGeom prst="ellipse">
              <a:avLst/>
            </a:prstGeom>
            <a:grp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574025" y="5798233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7" name="Ovale 6"/>
          <p:cNvSpPr/>
          <p:nvPr/>
        </p:nvSpPr>
        <p:spPr>
          <a:xfrm>
            <a:off x="574025" y="5511395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567959" y="5245838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chemeClr val="bg1"/>
                </a:solidFill>
              </a:rPr>
              <a:t>2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572626" y="495900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567959" y="6085071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12" name="Ovale 11"/>
          <p:cNvSpPr/>
          <p:nvPr/>
        </p:nvSpPr>
        <p:spPr>
          <a:xfrm>
            <a:off x="573820" y="4509000"/>
            <a:ext cx="247162" cy="24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/>
          <p:cNvSpPr/>
          <p:nvPr/>
        </p:nvSpPr>
        <p:spPr>
          <a:xfrm>
            <a:off x="113114" y="5732887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14" name="Ovale 13"/>
          <p:cNvSpPr/>
          <p:nvPr/>
        </p:nvSpPr>
        <p:spPr>
          <a:xfrm>
            <a:off x="113114" y="5446049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107048" y="5180492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chemeClr val="bg1"/>
                </a:solidFill>
              </a:rPr>
              <a:t>2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11715" y="489365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07048" y="6019725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19" name="Ovale 18"/>
          <p:cNvSpPr/>
          <p:nvPr/>
        </p:nvSpPr>
        <p:spPr>
          <a:xfrm>
            <a:off x="894201" y="5732887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20" name="Ovale 19"/>
          <p:cNvSpPr/>
          <p:nvPr/>
        </p:nvSpPr>
        <p:spPr>
          <a:xfrm>
            <a:off x="894201" y="5446049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888135" y="5180492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chemeClr val="bg1"/>
                </a:solidFill>
              </a:rPr>
              <a:t>1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892802" y="489365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888135" y="6019725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45" name="Ovale 44"/>
          <p:cNvSpPr/>
          <p:nvPr/>
        </p:nvSpPr>
        <p:spPr>
          <a:xfrm>
            <a:off x="9261578" y="350817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258092" y="31636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5" name="Ovale 154"/>
          <p:cNvSpPr/>
          <p:nvPr/>
        </p:nvSpPr>
        <p:spPr>
          <a:xfrm>
            <a:off x="9253253" y="29988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6" name="Ovale 155"/>
          <p:cNvSpPr/>
          <p:nvPr/>
        </p:nvSpPr>
        <p:spPr>
          <a:xfrm>
            <a:off x="9261045" y="367368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8" name="CasellaDiTesto 157"/>
          <p:cNvSpPr txBox="1"/>
          <p:nvPr/>
        </p:nvSpPr>
        <p:spPr>
          <a:xfrm>
            <a:off x="9876000" y="3662042"/>
            <a:ext cx="53572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768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62" name="Ovale 61"/>
          <p:cNvSpPr/>
          <p:nvPr/>
        </p:nvSpPr>
        <p:spPr>
          <a:xfrm>
            <a:off x="9255658" y="383475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3" name="Ovale 62"/>
          <p:cNvSpPr/>
          <p:nvPr/>
        </p:nvSpPr>
        <p:spPr>
          <a:xfrm>
            <a:off x="9252818" y="398902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6" name="Ovale 65"/>
          <p:cNvSpPr/>
          <p:nvPr/>
        </p:nvSpPr>
        <p:spPr>
          <a:xfrm>
            <a:off x="9261045" y="26722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7" name="Ovale 66"/>
          <p:cNvSpPr/>
          <p:nvPr/>
        </p:nvSpPr>
        <p:spPr>
          <a:xfrm>
            <a:off x="9258205" y="2826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4" name="Ovale 73"/>
          <p:cNvSpPr/>
          <p:nvPr/>
        </p:nvSpPr>
        <p:spPr>
          <a:xfrm>
            <a:off x="9267778" y="25177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5" name="Ovale 74"/>
          <p:cNvSpPr/>
          <p:nvPr/>
        </p:nvSpPr>
        <p:spPr>
          <a:xfrm>
            <a:off x="9252818" y="415009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9264675" y="3329387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108" name="Ovale 107"/>
          <p:cNvSpPr/>
          <p:nvPr/>
        </p:nvSpPr>
        <p:spPr>
          <a:xfrm>
            <a:off x="9261045" y="4804725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09" name="Ovale 108"/>
          <p:cNvSpPr/>
          <p:nvPr/>
        </p:nvSpPr>
        <p:spPr>
          <a:xfrm>
            <a:off x="9263885" y="463054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0" name="Ovale 109"/>
          <p:cNvSpPr/>
          <p:nvPr/>
        </p:nvSpPr>
        <p:spPr>
          <a:xfrm>
            <a:off x="9261045" y="4469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1" name="Ovale 110"/>
          <p:cNvSpPr/>
          <p:nvPr/>
        </p:nvSpPr>
        <p:spPr>
          <a:xfrm>
            <a:off x="9256924" y="43086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2" name="Ovale 111"/>
          <p:cNvSpPr/>
          <p:nvPr/>
        </p:nvSpPr>
        <p:spPr>
          <a:xfrm>
            <a:off x="9265241" y="235634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3" name="Ovale 112"/>
          <p:cNvSpPr/>
          <p:nvPr/>
        </p:nvSpPr>
        <p:spPr>
          <a:xfrm>
            <a:off x="9268081" y="218216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4" name="Ovale 113"/>
          <p:cNvSpPr/>
          <p:nvPr/>
        </p:nvSpPr>
        <p:spPr>
          <a:xfrm>
            <a:off x="9262401" y="201790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5" name="Ovale 114"/>
          <p:cNvSpPr/>
          <p:nvPr/>
        </p:nvSpPr>
        <p:spPr>
          <a:xfrm>
            <a:off x="9265241" y="18437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4576624" y="3686293"/>
            <a:ext cx="1476088" cy="357429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19*5*3=285</a:t>
            </a:r>
            <a:endParaRPr lang="it-IT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5019417" y="2304206"/>
            <a:ext cx="1625866" cy="370319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13*3*5*3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52" name="Ovale 51"/>
          <p:cNvSpPr/>
          <p:nvPr/>
        </p:nvSpPr>
        <p:spPr>
          <a:xfrm>
            <a:off x="5640346" y="3318872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6</a:t>
            </a:r>
            <a:endParaRPr lang="it-IT" sz="1050" dirty="0"/>
          </a:p>
        </p:txBody>
      </p:sp>
      <p:cxnSp>
        <p:nvCxnSpPr>
          <p:cNvPr id="47" name="Connettore 2 46"/>
          <p:cNvCxnSpPr>
            <a:stCxn id="77" idx="0"/>
            <a:endCxn id="78" idx="2"/>
          </p:cNvCxnSpPr>
          <p:nvPr/>
        </p:nvCxnSpPr>
        <p:spPr>
          <a:xfrm flipV="1">
            <a:off x="5314668" y="2674525"/>
            <a:ext cx="517682" cy="101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o 28"/>
          <p:cNvGrpSpPr/>
          <p:nvPr/>
        </p:nvGrpSpPr>
        <p:grpSpPr>
          <a:xfrm>
            <a:off x="4199023" y="4797198"/>
            <a:ext cx="2903111" cy="162000"/>
            <a:chOff x="4336748" y="1957024"/>
            <a:chExt cx="2903111" cy="162000"/>
          </a:xfrm>
        </p:grpSpPr>
        <p:sp>
          <p:nvSpPr>
            <p:cNvPr id="95" name="Ovale 94"/>
            <p:cNvSpPr/>
            <p:nvPr/>
          </p:nvSpPr>
          <p:spPr>
            <a:xfrm>
              <a:off x="4336748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34" name="Ovale 433"/>
            <p:cNvSpPr/>
            <p:nvPr/>
          </p:nvSpPr>
          <p:spPr>
            <a:xfrm>
              <a:off x="5707304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35" name="Ovale 434"/>
            <p:cNvSpPr/>
            <p:nvPr/>
          </p:nvSpPr>
          <p:spPr>
            <a:xfrm>
              <a:off x="5555020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36" name="Ovale 435"/>
            <p:cNvSpPr/>
            <p:nvPr/>
          </p:nvSpPr>
          <p:spPr>
            <a:xfrm>
              <a:off x="5402736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37" name="Ovale 436"/>
            <p:cNvSpPr/>
            <p:nvPr/>
          </p:nvSpPr>
          <p:spPr>
            <a:xfrm>
              <a:off x="5098168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38" name="Ovale 437"/>
            <p:cNvSpPr/>
            <p:nvPr/>
          </p:nvSpPr>
          <p:spPr>
            <a:xfrm>
              <a:off x="5250452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39" name="Ovale 438"/>
            <p:cNvSpPr/>
            <p:nvPr/>
          </p:nvSpPr>
          <p:spPr>
            <a:xfrm>
              <a:off x="4945884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0" name="Ovale 439"/>
            <p:cNvSpPr/>
            <p:nvPr/>
          </p:nvSpPr>
          <p:spPr>
            <a:xfrm>
              <a:off x="4793600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1" name="Ovale 440"/>
            <p:cNvSpPr/>
            <p:nvPr/>
          </p:nvSpPr>
          <p:spPr>
            <a:xfrm>
              <a:off x="4641316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2" name="Ovale 441"/>
            <p:cNvSpPr/>
            <p:nvPr/>
          </p:nvSpPr>
          <p:spPr>
            <a:xfrm>
              <a:off x="4489032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43" name="Ovale 442"/>
            <p:cNvSpPr/>
            <p:nvPr/>
          </p:nvSpPr>
          <p:spPr>
            <a:xfrm>
              <a:off x="7077859" y="1957024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4" name="Ovale 443"/>
            <p:cNvSpPr/>
            <p:nvPr/>
          </p:nvSpPr>
          <p:spPr>
            <a:xfrm>
              <a:off x="6925576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5" name="Ovale 444"/>
            <p:cNvSpPr/>
            <p:nvPr/>
          </p:nvSpPr>
          <p:spPr>
            <a:xfrm>
              <a:off x="6773292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6" name="Ovale 445"/>
            <p:cNvSpPr/>
            <p:nvPr/>
          </p:nvSpPr>
          <p:spPr>
            <a:xfrm>
              <a:off x="6468724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7" name="Ovale 446"/>
            <p:cNvSpPr/>
            <p:nvPr/>
          </p:nvSpPr>
          <p:spPr>
            <a:xfrm>
              <a:off x="6621008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8" name="Ovale 447"/>
            <p:cNvSpPr/>
            <p:nvPr/>
          </p:nvSpPr>
          <p:spPr>
            <a:xfrm>
              <a:off x="6316440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9" name="Ovale 448"/>
            <p:cNvSpPr/>
            <p:nvPr/>
          </p:nvSpPr>
          <p:spPr>
            <a:xfrm>
              <a:off x="6164156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0" name="Ovale 449"/>
            <p:cNvSpPr/>
            <p:nvPr/>
          </p:nvSpPr>
          <p:spPr>
            <a:xfrm>
              <a:off x="6011872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1" name="Ovale 450"/>
            <p:cNvSpPr/>
            <p:nvPr/>
          </p:nvSpPr>
          <p:spPr>
            <a:xfrm>
              <a:off x="5859588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3" name="Gruppo 472"/>
          <p:cNvGrpSpPr/>
          <p:nvPr/>
        </p:nvGrpSpPr>
        <p:grpSpPr>
          <a:xfrm>
            <a:off x="4337208" y="1857306"/>
            <a:ext cx="2903111" cy="162000"/>
            <a:chOff x="4336748" y="1957024"/>
            <a:chExt cx="2903111" cy="162000"/>
          </a:xfrm>
        </p:grpSpPr>
        <p:sp>
          <p:nvSpPr>
            <p:cNvPr id="474" name="Ovale 473"/>
            <p:cNvSpPr/>
            <p:nvPr/>
          </p:nvSpPr>
          <p:spPr>
            <a:xfrm>
              <a:off x="4336748" y="1957024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75" name="Ovale 474"/>
            <p:cNvSpPr/>
            <p:nvPr/>
          </p:nvSpPr>
          <p:spPr>
            <a:xfrm>
              <a:off x="5707304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6" name="Ovale 475"/>
            <p:cNvSpPr/>
            <p:nvPr/>
          </p:nvSpPr>
          <p:spPr>
            <a:xfrm>
              <a:off x="5555020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7" name="Ovale 476"/>
            <p:cNvSpPr/>
            <p:nvPr/>
          </p:nvSpPr>
          <p:spPr>
            <a:xfrm>
              <a:off x="5402736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8" name="Ovale 477"/>
            <p:cNvSpPr/>
            <p:nvPr/>
          </p:nvSpPr>
          <p:spPr>
            <a:xfrm>
              <a:off x="5098168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9" name="Ovale 478"/>
            <p:cNvSpPr/>
            <p:nvPr/>
          </p:nvSpPr>
          <p:spPr>
            <a:xfrm>
              <a:off x="5250452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0" name="Ovale 479"/>
            <p:cNvSpPr/>
            <p:nvPr/>
          </p:nvSpPr>
          <p:spPr>
            <a:xfrm>
              <a:off x="4945884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1" name="Ovale 480"/>
            <p:cNvSpPr/>
            <p:nvPr/>
          </p:nvSpPr>
          <p:spPr>
            <a:xfrm>
              <a:off x="4793600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2" name="Ovale 481"/>
            <p:cNvSpPr/>
            <p:nvPr/>
          </p:nvSpPr>
          <p:spPr>
            <a:xfrm>
              <a:off x="4641316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3" name="Ovale 482"/>
            <p:cNvSpPr/>
            <p:nvPr/>
          </p:nvSpPr>
          <p:spPr>
            <a:xfrm>
              <a:off x="4489032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84" name="Ovale 483"/>
            <p:cNvSpPr/>
            <p:nvPr/>
          </p:nvSpPr>
          <p:spPr>
            <a:xfrm>
              <a:off x="7077859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5" name="Ovale 484"/>
            <p:cNvSpPr/>
            <p:nvPr/>
          </p:nvSpPr>
          <p:spPr>
            <a:xfrm>
              <a:off x="6925576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6" name="Ovale 485"/>
            <p:cNvSpPr/>
            <p:nvPr/>
          </p:nvSpPr>
          <p:spPr>
            <a:xfrm>
              <a:off x="6773292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7" name="Ovale 486"/>
            <p:cNvSpPr/>
            <p:nvPr/>
          </p:nvSpPr>
          <p:spPr>
            <a:xfrm>
              <a:off x="6468724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8" name="Ovale 487"/>
            <p:cNvSpPr/>
            <p:nvPr/>
          </p:nvSpPr>
          <p:spPr>
            <a:xfrm>
              <a:off x="6621008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9" name="Ovale 488"/>
            <p:cNvSpPr/>
            <p:nvPr/>
          </p:nvSpPr>
          <p:spPr>
            <a:xfrm>
              <a:off x="6316440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90" name="Ovale 489"/>
            <p:cNvSpPr/>
            <p:nvPr/>
          </p:nvSpPr>
          <p:spPr>
            <a:xfrm>
              <a:off x="6164156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91" name="Ovale 490"/>
            <p:cNvSpPr/>
            <p:nvPr/>
          </p:nvSpPr>
          <p:spPr>
            <a:xfrm>
              <a:off x="6011872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92" name="Ovale 491"/>
            <p:cNvSpPr/>
            <p:nvPr/>
          </p:nvSpPr>
          <p:spPr>
            <a:xfrm>
              <a:off x="5859588" y="195702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4183570" y="1853565"/>
            <a:ext cx="165113" cy="2951959"/>
            <a:chOff x="4007362" y="1953032"/>
            <a:chExt cx="165113" cy="2951959"/>
          </a:xfrm>
        </p:grpSpPr>
        <p:sp>
          <p:nvSpPr>
            <p:cNvPr id="72" name="Ovale 71"/>
            <p:cNvSpPr/>
            <p:nvPr/>
          </p:nvSpPr>
          <p:spPr>
            <a:xfrm>
              <a:off x="4010475" y="318687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73" name="Ovale 72"/>
            <p:cNvSpPr/>
            <p:nvPr/>
          </p:nvSpPr>
          <p:spPr>
            <a:xfrm>
              <a:off x="4010475" y="3034505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82" name="Ovale 81"/>
            <p:cNvSpPr/>
            <p:nvPr/>
          </p:nvSpPr>
          <p:spPr>
            <a:xfrm>
              <a:off x="4010475" y="3643989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83" name="Ovale 82"/>
            <p:cNvSpPr/>
            <p:nvPr/>
          </p:nvSpPr>
          <p:spPr>
            <a:xfrm>
              <a:off x="4010475" y="349161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58" name="Ovale 57"/>
            <p:cNvSpPr/>
            <p:nvPr/>
          </p:nvSpPr>
          <p:spPr>
            <a:xfrm>
              <a:off x="4010475" y="288213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59" name="Ovale 58"/>
            <p:cNvSpPr/>
            <p:nvPr/>
          </p:nvSpPr>
          <p:spPr>
            <a:xfrm>
              <a:off x="4010475" y="2729763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0" name="Ovale 59"/>
            <p:cNvSpPr/>
            <p:nvPr/>
          </p:nvSpPr>
          <p:spPr>
            <a:xfrm>
              <a:off x="4010475" y="394873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1" name="Ovale 60"/>
            <p:cNvSpPr/>
            <p:nvPr/>
          </p:nvSpPr>
          <p:spPr>
            <a:xfrm>
              <a:off x="4010475" y="379636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70" name="Ovale 69"/>
            <p:cNvSpPr/>
            <p:nvPr/>
          </p:nvSpPr>
          <p:spPr>
            <a:xfrm>
              <a:off x="4010475" y="410110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71" name="Ovale 70"/>
            <p:cNvSpPr/>
            <p:nvPr/>
          </p:nvSpPr>
          <p:spPr>
            <a:xfrm>
              <a:off x="4010475" y="257739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92" name="Ovale 91"/>
            <p:cNvSpPr/>
            <p:nvPr/>
          </p:nvSpPr>
          <p:spPr>
            <a:xfrm>
              <a:off x="4010475" y="242502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93" name="Ovale 92"/>
            <p:cNvSpPr/>
            <p:nvPr/>
          </p:nvSpPr>
          <p:spPr>
            <a:xfrm>
              <a:off x="4010475" y="227265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94" name="Ovale 93"/>
            <p:cNvSpPr/>
            <p:nvPr/>
          </p:nvSpPr>
          <p:spPr>
            <a:xfrm>
              <a:off x="4010475" y="2120279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1" name="Ovale 100"/>
            <p:cNvSpPr/>
            <p:nvPr/>
          </p:nvSpPr>
          <p:spPr>
            <a:xfrm>
              <a:off x="4010475" y="4726791"/>
              <a:ext cx="162000" cy="1782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2" name="Ovale 101"/>
            <p:cNvSpPr/>
            <p:nvPr/>
          </p:nvSpPr>
          <p:spPr>
            <a:xfrm>
              <a:off x="4010475" y="4558215"/>
              <a:ext cx="162000" cy="178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4" name="Ovale 103"/>
            <p:cNvSpPr/>
            <p:nvPr/>
          </p:nvSpPr>
          <p:spPr>
            <a:xfrm>
              <a:off x="4010475" y="440584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5" name="Ovale 104"/>
            <p:cNvSpPr/>
            <p:nvPr/>
          </p:nvSpPr>
          <p:spPr>
            <a:xfrm>
              <a:off x="4010475" y="4253473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3" name="Ovale 452"/>
            <p:cNvSpPr/>
            <p:nvPr/>
          </p:nvSpPr>
          <p:spPr>
            <a:xfrm>
              <a:off x="4010475" y="333924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93" name="Ovale 492"/>
            <p:cNvSpPr/>
            <p:nvPr/>
          </p:nvSpPr>
          <p:spPr>
            <a:xfrm>
              <a:off x="4007362" y="195303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7082183" y="2009475"/>
            <a:ext cx="165114" cy="2954486"/>
            <a:chOff x="6905975" y="2108942"/>
            <a:chExt cx="165114" cy="2954486"/>
          </a:xfrm>
        </p:grpSpPr>
        <p:sp>
          <p:nvSpPr>
            <p:cNvPr id="455" name="Ovale 454"/>
            <p:cNvSpPr/>
            <p:nvPr/>
          </p:nvSpPr>
          <p:spPr>
            <a:xfrm>
              <a:off x="6905975" y="317600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6" name="Ovale 455"/>
            <p:cNvSpPr/>
            <p:nvPr/>
          </p:nvSpPr>
          <p:spPr>
            <a:xfrm>
              <a:off x="6905975" y="302357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7" name="Ovale 456"/>
            <p:cNvSpPr/>
            <p:nvPr/>
          </p:nvSpPr>
          <p:spPr>
            <a:xfrm>
              <a:off x="6905975" y="363332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8" name="Ovale 457"/>
            <p:cNvSpPr/>
            <p:nvPr/>
          </p:nvSpPr>
          <p:spPr>
            <a:xfrm>
              <a:off x="6905975" y="348088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9" name="Ovale 458"/>
            <p:cNvSpPr/>
            <p:nvPr/>
          </p:nvSpPr>
          <p:spPr>
            <a:xfrm>
              <a:off x="6905975" y="287113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0" name="Ovale 459"/>
            <p:cNvSpPr/>
            <p:nvPr/>
          </p:nvSpPr>
          <p:spPr>
            <a:xfrm>
              <a:off x="6905975" y="271869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1" name="Ovale 460"/>
            <p:cNvSpPr/>
            <p:nvPr/>
          </p:nvSpPr>
          <p:spPr>
            <a:xfrm>
              <a:off x="6905975" y="393819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2" name="Ovale 461"/>
            <p:cNvSpPr/>
            <p:nvPr/>
          </p:nvSpPr>
          <p:spPr>
            <a:xfrm>
              <a:off x="6905975" y="378576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3" name="Ovale 462"/>
            <p:cNvSpPr/>
            <p:nvPr/>
          </p:nvSpPr>
          <p:spPr>
            <a:xfrm>
              <a:off x="6905975" y="409063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4" name="Ovale 463"/>
            <p:cNvSpPr/>
            <p:nvPr/>
          </p:nvSpPr>
          <p:spPr>
            <a:xfrm>
              <a:off x="6905975" y="256625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5" name="Ovale 464"/>
            <p:cNvSpPr/>
            <p:nvPr/>
          </p:nvSpPr>
          <p:spPr>
            <a:xfrm>
              <a:off x="6905975" y="241381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6" name="Ovale 465"/>
            <p:cNvSpPr/>
            <p:nvPr/>
          </p:nvSpPr>
          <p:spPr>
            <a:xfrm>
              <a:off x="6905975" y="226138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7" name="Ovale 466"/>
            <p:cNvSpPr/>
            <p:nvPr/>
          </p:nvSpPr>
          <p:spPr>
            <a:xfrm>
              <a:off x="6905975" y="2108942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8" name="Ovale 467"/>
            <p:cNvSpPr/>
            <p:nvPr/>
          </p:nvSpPr>
          <p:spPr>
            <a:xfrm>
              <a:off x="6905975" y="4716588"/>
              <a:ext cx="162000" cy="178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9" name="Ovale 468"/>
            <p:cNvSpPr/>
            <p:nvPr/>
          </p:nvSpPr>
          <p:spPr>
            <a:xfrm>
              <a:off x="6905975" y="4547950"/>
              <a:ext cx="162000" cy="178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0" name="Ovale 469"/>
            <p:cNvSpPr/>
            <p:nvPr/>
          </p:nvSpPr>
          <p:spPr>
            <a:xfrm>
              <a:off x="6905975" y="439551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1" name="Ovale 470"/>
            <p:cNvSpPr/>
            <p:nvPr/>
          </p:nvSpPr>
          <p:spPr>
            <a:xfrm>
              <a:off x="6905975" y="424307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2" name="Ovale 471"/>
            <p:cNvSpPr/>
            <p:nvPr/>
          </p:nvSpPr>
          <p:spPr>
            <a:xfrm>
              <a:off x="6905975" y="332844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94" name="Ovale 493"/>
            <p:cNvSpPr/>
            <p:nvPr/>
          </p:nvSpPr>
          <p:spPr>
            <a:xfrm>
              <a:off x="6909089" y="4885228"/>
              <a:ext cx="162000" cy="178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96" name="CasellaDiTesto 495"/>
          <p:cNvSpPr txBox="1"/>
          <p:nvPr/>
        </p:nvSpPr>
        <p:spPr>
          <a:xfrm>
            <a:off x="3294165" y="4967609"/>
            <a:ext cx="5223120" cy="1148221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sz="1600" dirty="0"/>
              <a:t>La somma vettoriale dei tre piani realizza un piano inclinato di 45° sui tre assi: 1 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dirty="0"/>
              <a:t>RADICE DI 3</a:t>
            </a:r>
          </a:p>
          <a:p>
            <a:r>
              <a:rPr lang="it-IT" sz="1600" dirty="0" smtClean="0"/>
              <a:t>Il piano inclinato è composto da 5 stringhe da 19: 4 per lati piano 20x20 e uno per asse da 19</a:t>
            </a:r>
          </a:p>
        </p:txBody>
      </p:sp>
      <p:sp>
        <p:nvSpPr>
          <p:cNvPr id="171" name="Ovale 170"/>
          <p:cNvSpPr/>
          <p:nvPr/>
        </p:nvSpPr>
        <p:spPr>
          <a:xfrm>
            <a:off x="4432307" y="1416096"/>
            <a:ext cx="360000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1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72" name="Ovale 171"/>
          <p:cNvSpPr/>
          <p:nvPr/>
        </p:nvSpPr>
        <p:spPr>
          <a:xfrm>
            <a:off x="3767824" y="2998849"/>
            <a:ext cx="360000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2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73" name="Ovale 172"/>
          <p:cNvSpPr/>
          <p:nvPr/>
        </p:nvSpPr>
        <p:spPr>
          <a:xfrm>
            <a:off x="5464408" y="4361048"/>
            <a:ext cx="360000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3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74" name="Ovale 173"/>
          <p:cNvSpPr/>
          <p:nvPr/>
        </p:nvSpPr>
        <p:spPr>
          <a:xfrm>
            <a:off x="7274980" y="2961391"/>
            <a:ext cx="360000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4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75" name="Ovale 174"/>
          <p:cNvSpPr/>
          <p:nvPr/>
        </p:nvSpPr>
        <p:spPr>
          <a:xfrm>
            <a:off x="9545841" y="2490745"/>
            <a:ext cx="360000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5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97" name="CasellaDiTesto 96"/>
          <p:cNvSpPr txBox="1"/>
          <p:nvPr/>
        </p:nvSpPr>
        <p:spPr>
          <a:xfrm>
            <a:off x="2087828" y="43826"/>
            <a:ext cx="263764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it-IT" sz="1800" dirty="0" err="1"/>
              <a:t>Step</a:t>
            </a:r>
            <a:r>
              <a:rPr lang="it-IT" sz="1800" dirty="0"/>
              <a:t> </a:t>
            </a:r>
            <a:r>
              <a:rPr lang="it-IT" sz="1800" dirty="0" smtClean="0"/>
              <a:t>7: 5*19*3</a:t>
            </a:r>
            <a:r>
              <a:rPr lang="it-IT" sz="1800" dirty="0" smtClean="0">
                <a:sym typeface="Wingdings" panose="05000000000000000000" pitchFamily="2" charset="2"/>
              </a:rPr>
              <a:t>15*13*3</a:t>
            </a:r>
            <a:endParaRPr lang="it-IT" sz="1800" dirty="0"/>
          </a:p>
        </p:txBody>
      </p:sp>
      <p:sp>
        <p:nvSpPr>
          <p:cNvPr id="179" name="CasellaDiTesto 178"/>
          <p:cNvSpPr txBox="1"/>
          <p:nvPr/>
        </p:nvSpPr>
        <p:spPr>
          <a:xfrm>
            <a:off x="4903504" y="1013457"/>
            <a:ext cx="1617751" cy="784830"/>
          </a:xfrm>
          <a:prstGeom prst="rect">
            <a:avLst/>
          </a:prstGeom>
          <a:solidFill>
            <a:srgbClr val="BF9007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it-IT" sz="2800" dirty="0" smtClean="0"/>
              <a:t>D1-D2-D3</a:t>
            </a:r>
          </a:p>
          <a:p>
            <a:pPr algn="ctr">
              <a:lnSpc>
                <a:spcPts val="2700"/>
              </a:lnSpc>
            </a:pPr>
            <a:r>
              <a:rPr lang="it-IT" sz="2800" dirty="0" smtClean="0"/>
              <a:t>Tempo</a:t>
            </a:r>
          </a:p>
        </p:txBody>
      </p:sp>
      <p:sp>
        <p:nvSpPr>
          <p:cNvPr id="180" name="CasellaDiTesto 179"/>
          <p:cNvSpPr txBox="1"/>
          <p:nvPr/>
        </p:nvSpPr>
        <p:spPr>
          <a:xfrm>
            <a:off x="3482966" y="6036950"/>
            <a:ext cx="4765488" cy="787675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b="1" dirty="0" smtClean="0">
                <a:solidFill>
                  <a:schemeClr val="bg1"/>
                </a:solidFill>
              </a:rPr>
              <a:t>Qui inizia la doppia costruzione geometrica del Tempo-Spazio e Energia-Massa.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Una per la </a:t>
            </a:r>
            <a:r>
              <a:rPr lang="it-IT" b="1" dirty="0">
                <a:solidFill>
                  <a:schemeClr val="bg1"/>
                </a:solidFill>
              </a:rPr>
              <a:t>M</a:t>
            </a:r>
            <a:r>
              <a:rPr lang="it-IT" b="1" dirty="0" smtClean="0">
                <a:solidFill>
                  <a:schemeClr val="bg1"/>
                </a:solidFill>
              </a:rPr>
              <a:t>ateria e una per l’Antimateria</a:t>
            </a:r>
          </a:p>
        </p:txBody>
      </p:sp>
    </p:spTree>
    <p:extLst>
      <p:ext uri="{BB962C8B-B14F-4D97-AF65-F5344CB8AC3E}">
        <p14:creationId xmlns:p14="http://schemas.microsoft.com/office/powerpoint/2010/main" val="383926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magine 2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77" y="189637"/>
            <a:ext cx="3063505" cy="310160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7" y="37237"/>
            <a:ext cx="3063505" cy="310160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51" name="Ovale 50"/>
          <p:cNvSpPr/>
          <p:nvPr/>
        </p:nvSpPr>
        <p:spPr>
          <a:xfrm>
            <a:off x="10842284" y="98158"/>
            <a:ext cx="1245340" cy="12158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dirty="0" smtClean="0">
                <a:solidFill>
                  <a:schemeClr val="bg1"/>
                </a:solidFill>
              </a:rPr>
              <a:t>OK</a:t>
            </a:r>
            <a:endParaRPr lang="it-IT" sz="4400" b="1" dirty="0">
              <a:solidFill>
                <a:schemeClr val="bg1"/>
              </a:solidFill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5856798" y="1877419"/>
            <a:ext cx="1625866" cy="370319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3*3*3*5*3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540" name="CasellaDiTesto 539"/>
          <p:cNvSpPr txBox="1"/>
          <p:nvPr/>
        </p:nvSpPr>
        <p:spPr>
          <a:xfrm>
            <a:off x="3320728" y="4527537"/>
            <a:ext cx="4820089" cy="1342364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15 stringhe da 13</a:t>
            </a:r>
          </a:p>
          <a:p>
            <a:r>
              <a:rPr lang="it-IT" dirty="0" smtClean="0"/>
              <a:t>12 formano l’ottaedro  </a:t>
            </a:r>
          </a:p>
          <a:p>
            <a:r>
              <a:rPr lang="it-IT" dirty="0" smtClean="0"/>
              <a:t>3 realizzano gli assi interni</a:t>
            </a:r>
          </a:p>
          <a:p>
            <a:r>
              <a:rPr lang="it-IT" dirty="0" smtClean="0"/>
              <a:t>La condivisione dei 6 vertici realizza un risparmio di 6 punti (utili per formare energia e massa)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4568490" y="1877419"/>
            <a:ext cx="5816214" cy="2681013"/>
            <a:chOff x="4568490" y="1877419"/>
            <a:chExt cx="5816214" cy="2681013"/>
          </a:xfrm>
        </p:grpSpPr>
        <p:sp>
          <p:nvSpPr>
            <p:cNvPr id="208" name="Ovale 207"/>
            <p:cNvSpPr/>
            <p:nvPr/>
          </p:nvSpPr>
          <p:spPr>
            <a:xfrm>
              <a:off x="9261578" y="3508177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smtClean="0">
                  <a:solidFill>
                    <a:srgbClr val="FF0000"/>
                  </a:solidFill>
                </a:rPr>
                <a:t>3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209" name="Ovale 208"/>
            <p:cNvSpPr/>
            <p:nvPr/>
          </p:nvSpPr>
          <p:spPr>
            <a:xfrm>
              <a:off x="9258092" y="3163658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smtClean="0">
                  <a:solidFill>
                    <a:srgbClr val="FF0000"/>
                  </a:solidFill>
                </a:rPr>
                <a:t>3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210" name="Ovale 209"/>
            <p:cNvSpPr/>
            <p:nvPr/>
          </p:nvSpPr>
          <p:spPr>
            <a:xfrm>
              <a:off x="9253253" y="2998849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smtClean="0">
                  <a:solidFill>
                    <a:srgbClr val="FF0000"/>
                  </a:solidFill>
                </a:rPr>
                <a:t>3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211" name="Ovale 210"/>
            <p:cNvSpPr/>
            <p:nvPr/>
          </p:nvSpPr>
          <p:spPr>
            <a:xfrm>
              <a:off x="9261045" y="3673682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smtClean="0">
                  <a:solidFill>
                    <a:srgbClr val="FF0000"/>
                  </a:solidFill>
                </a:rPr>
                <a:t>3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212" name="CasellaDiTesto 211"/>
            <p:cNvSpPr txBox="1"/>
            <p:nvPr/>
          </p:nvSpPr>
          <p:spPr>
            <a:xfrm>
              <a:off x="9966000" y="3662042"/>
              <a:ext cx="418704" cy="369332"/>
            </a:xfrm>
            <a:prstGeom prst="rect">
              <a:avLst/>
            </a:prstGeom>
            <a:solidFill>
              <a:srgbClr val="9681CA"/>
            </a:solidFill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96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213" name="Ovale 212"/>
            <p:cNvSpPr/>
            <p:nvPr/>
          </p:nvSpPr>
          <p:spPr>
            <a:xfrm>
              <a:off x="9255658" y="3834750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smtClean="0">
                  <a:solidFill>
                    <a:srgbClr val="FF0000"/>
                  </a:solidFill>
                </a:rPr>
                <a:t>3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214" name="Ovale 213"/>
            <p:cNvSpPr/>
            <p:nvPr/>
          </p:nvSpPr>
          <p:spPr>
            <a:xfrm>
              <a:off x="9252818" y="3989025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smtClean="0">
                  <a:solidFill>
                    <a:srgbClr val="FF0000"/>
                  </a:solidFill>
                </a:rPr>
                <a:t>3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215" name="Ovale 214"/>
            <p:cNvSpPr/>
            <p:nvPr/>
          </p:nvSpPr>
          <p:spPr>
            <a:xfrm>
              <a:off x="9261045" y="2672223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smtClean="0">
                  <a:solidFill>
                    <a:srgbClr val="FF0000"/>
                  </a:solidFill>
                </a:rPr>
                <a:t>3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216" name="Ovale 215"/>
            <p:cNvSpPr/>
            <p:nvPr/>
          </p:nvSpPr>
          <p:spPr>
            <a:xfrm>
              <a:off x="9258205" y="2826498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smtClean="0">
                  <a:solidFill>
                    <a:srgbClr val="FF0000"/>
                  </a:solidFill>
                </a:rPr>
                <a:t>3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217" name="Ovale 216"/>
            <p:cNvSpPr/>
            <p:nvPr/>
          </p:nvSpPr>
          <p:spPr>
            <a:xfrm>
              <a:off x="9267778" y="2517749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smtClean="0">
                  <a:solidFill>
                    <a:srgbClr val="FF0000"/>
                  </a:solidFill>
                </a:rPr>
                <a:t>3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218" name="Ovale 217"/>
            <p:cNvSpPr/>
            <p:nvPr/>
          </p:nvSpPr>
          <p:spPr>
            <a:xfrm>
              <a:off x="9252818" y="4150093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smtClean="0">
                  <a:solidFill>
                    <a:srgbClr val="FF0000"/>
                  </a:solidFill>
                </a:rPr>
                <a:t>3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219" name="Ovale 218"/>
            <p:cNvSpPr/>
            <p:nvPr/>
          </p:nvSpPr>
          <p:spPr>
            <a:xfrm>
              <a:off x="9264675" y="3329387"/>
              <a:ext cx="157162" cy="154275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smtClean="0"/>
                <a:t>6</a:t>
              </a:r>
              <a:endParaRPr lang="it-IT" sz="1100" dirty="0"/>
            </a:p>
          </p:txBody>
        </p:sp>
        <p:sp>
          <p:nvSpPr>
            <p:cNvPr id="228" name="Ovale 227"/>
            <p:cNvSpPr/>
            <p:nvPr/>
          </p:nvSpPr>
          <p:spPr>
            <a:xfrm>
              <a:off x="9256924" y="4308623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 smtClean="0">
                  <a:solidFill>
                    <a:srgbClr val="FF0000"/>
                  </a:solidFill>
                </a:rPr>
                <a:t>3</a:t>
              </a:r>
              <a:endParaRPr lang="it-IT" sz="1050" dirty="0">
                <a:solidFill>
                  <a:srgbClr val="FF0000"/>
                </a:solidFill>
              </a:endParaRPr>
            </a:p>
          </p:txBody>
        </p:sp>
        <p:sp>
          <p:nvSpPr>
            <p:cNvPr id="229" name="Ovale 228"/>
            <p:cNvSpPr/>
            <p:nvPr/>
          </p:nvSpPr>
          <p:spPr>
            <a:xfrm>
              <a:off x="9265241" y="2356341"/>
              <a:ext cx="164422" cy="15427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 smtClean="0">
                  <a:solidFill>
                    <a:srgbClr val="FF0000"/>
                  </a:solidFill>
                </a:rPr>
                <a:t>3</a:t>
              </a:r>
              <a:endParaRPr lang="it-IT" sz="1050" dirty="0">
                <a:solidFill>
                  <a:srgbClr val="FF0000"/>
                </a:solidFill>
              </a:endParaRPr>
            </a:p>
          </p:txBody>
        </p:sp>
        <p:sp>
          <p:nvSpPr>
            <p:cNvPr id="230" name="CasellaDiTesto 229"/>
            <p:cNvSpPr txBox="1"/>
            <p:nvPr/>
          </p:nvSpPr>
          <p:spPr>
            <a:xfrm>
              <a:off x="6814169" y="3607420"/>
              <a:ext cx="1597931" cy="501451"/>
            </a:xfrm>
            <a:prstGeom prst="rect">
              <a:avLst/>
            </a:prstGeom>
            <a:solidFill>
              <a:srgbClr val="FED67E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ctr">
                <a:defRPr>
                  <a:solidFill>
                    <a:srgbClr val="FF0000"/>
                  </a:solidFill>
                </a:defRPr>
              </a:lvl1pPr>
            </a:lstStyle>
            <a:p>
              <a:r>
                <a:rPr lang="it-IT" dirty="0" smtClean="0"/>
                <a:t>13*3*5*3=285</a:t>
              </a:r>
            </a:p>
            <a:p>
              <a:r>
                <a:rPr lang="it-IT" dirty="0" smtClean="0"/>
                <a:t>13*45*3</a:t>
              </a:r>
              <a:endParaRPr lang="it-IT" dirty="0"/>
            </a:p>
          </p:txBody>
        </p:sp>
        <p:sp>
          <p:nvSpPr>
            <p:cNvPr id="231" name="CasellaDiTesto 230"/>
            <p:cNvSpPr txBox="1"/>
            <p:nvPr/>
          </p:nvSpPr>
          <p:spPr>
            <a:xfrm>
              <a:off x="5856798" y="1877419"/>
              <a:ext cx="1625866" cy="370319"/>
            </a:xfrm>
            <a:prstGeom prst="rect">
              <a:avLst/>
            </a:prstGeom>
            <a:solidFill>
              <a:srgbClr val="FC5DFD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ctr">
                <a:defRPr sz="1050">
                  <a:solidFill>
                    <a:srgbClr val="FF0000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sz="1800" dirty="0" smtClean="0">
                  <a:solidFill>
                    <a:schemeClr val="bg1"/>
                  </a:solidFill>
                </a:rPr>
                <a:t>9*3*5*3*3</a:t>
              </a:r>
              <a:endParaRPr lang="it-IT" sz="1800" dirty="0">
                <a:solidFill>
                  <a:schemeClr val="bg1"/>
                </a:solidFill>
              </a:endParaRPr>
            </a:p>
          </p:txBody>
        </p:sp>
        <p:sp>
          <p:nvSpPr>
            <p:cNvPr id="232" name="Ovale 231"/>
            <p:cNvSpPr/>
            <p:nvPr/>
          </p:nvSpPr>
          <p:spPr>
            <a:xfrm>
              <a:off x="5652192" y="3307420"/>
              <a:ext cx="157162" cy="154275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 smtClean="0"/>
                <a:t>6</a:t>
              </a:r>
              <a:endParaRPr lang="it-IT" sz="1050" dirty="0"/>
            </a:p>
          </p:txBody>
        </p:sp>
        <p:cxnSp>
          <p:nvCxnSpPr>
            <p:cNvPr id="233" name="Connettore 2 232"/>
            <p:cNvCxnSpPr/>
            <p:nvPr/>
          </p:nvCxnSpPr>
          <p:spPr>
            <a:xfrm flipH="1" flipV="1">
              <a:off x="6933611" y="2234883"/>
              <a:ext cx="803944" cy="1375081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" name="Gruppo 235"/>
            <p:cNvGrpSpPr/>
            <p:nvPr/>
          </p:nvGrpSpPr>
          <p:grpSpPr>
            <a:xfrm>
              <a:off x="4628519" y="4300881"/>
              <a:ext cx="1989407" cy="162000"/>
              <a:chOff x="5112727" y="4797198"/>
              <a:chExt cx="1989407" cy="162000"/>
            </a:xfrm>
          </p:grpSpPr>
          <p:sp>
            <p:nvSpPr>
              <p:cNvPr id="240" name="Ovale 239"/>
              <p:cNvSpPr/>
              <p:nvPr/>
            </p:nvSpPr>
            <p:spPr>
              <a:xfrm>
                <a:off x="5569579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1" name="Ovale 240"/>
              <p:cNvSpPr/>
              <p:nvPr/>
            </p:nvSpPr>
            <p:spPr>
              <a:xfrm>
                <a:off x="5417295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3" name="Ovale 242"/>
              <p:cNvSpPr/>
              <p:nvPr/>
            </p:nvSpPr>
            <p:spPr>
              <a:xfrm>
                <a:off x="5265011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4" name="Ovale 243"/>
              <p:cNvSpPr/>
              <p:nvPr/>
            </p:nvSpPr>
            <p:spPr>
              <a:xfrm>
                <a:off x="5112727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7" name="Ovale 246"/>
              <p:cNvSpPr/>
              <p:nvPr/>
            </p:nvSpPr>
            <p:spPr>
              <a:xfrm>
                <a:off x="6940134" y="4797198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8" name="Ovale 247"/>
              <p:cNvSpPr/>
              <p:nvPr/>
            </p:nvSpPr>
            <p:spPr>
              <a:xfrm>
                <a:off x="6787851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7" name="Ovale 256"/>
              <p:cNvSpPr/>
              <p:nvPr/>
            </p:nvSpPr>
            <p:spPr>
              <a:xfrm>
                <a:off x="6635567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8" name="Ovale 257"/>
              <p:cNvSpPr/>
              <p:nvPr/>
            </p:nvSpPr>
            <p:spPr>
              <a:xfrm>
                <a:off x="6330999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9" name="Ovale 258"/>
              <p:cNvSpPr/>
              <p:nvPr/>
            </p:nvSpPr>
            <p:spPr>
              <a:xfrm>
                <a:off x="6483283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0" name="Ovale 259"/>
              <p:cNvSpPr/>
              <p:nvPr/>
            </p:nvSpPr>
            <p:spPr>
              <a:xfrm>
                <a:off x="6178715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1" name="Ovale 260"/>
              <p:cNvSpPr/>
              <p:nvPr/>
            </p:nvSpPr>
            <p:spPr>
              <a:xfrm>
                <a:off x="6026431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2" name="Ovale 261"/>
              <p:cNvSpPr/>
              <p:nvPr/>
            </p:nvSpPr>
            <p:spPr>
              <a:xfrm>
                <a:off x="5874147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3" name="Ovale 262"/>
              <p:cNvSpPr/>
              <p:nvPr/>
            </p:nvSpPr>
            <p:spPr>
              <a:xfrm>
                <a:off x="5721863" y="479719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</a:rPr>
                  <a:t>3</a:t>
                </a:r>
                <a:endParaRPr lang="it-IT" sz="8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64" name="Gruppo 263"/>
            <p:cNvGrpSpPr/>
            <p:nvPr/>
          </p:nvGrpSpPr>
          <p:grpSpPr>
            <a:xfrm>
              <a:off x="4785187" y="2299877"/>
              <a:ext cx="1989408" cy="162000"/>
              <a:chOff x="4337208" y="1857306"/>
              <a:chExt cx="1989408" cy="162000"/>
            </a:xfrm>
          </p:grpSpPr>
          <p:sp>
            <p:nvSpPr>
              <p:cNvPr id="265" name="Ovale 264"/>
              <p:cNvSpPr/>
              <p:nvPr/>
            </p:nvSpPr>
            <p:spPr>
              <a:xfrm>
                <a:off x="4337208" y="1857306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266" name="Ovale 265"/>
              <p:cNvSpPr/>
              <p:nvPr/>
            </p:nvSpPr>
            <p:spPr>
              <a:xfrm>
                <a:off x="570776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7" name="Ovale 266"/>
              <p:cNvSpPr/>
              <p:nvPr/>
            </p:nvSpPr>
            <p:spPr>
              <a:xfrm>
                <a:off x="555548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8" name="Ovale 267"/>
              <p:cNvSpPr/>
              <p:nvPr/>
            </p:nvSpPr>
            <p:spPr>
              <a:xfrm>
                <a:off x="540319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9" name="Ovale 268"/>
              <p:cNvSpPr/>
              <p:nvPr/>
            </p:nvSpPr>
            <p:spPr>
              <a:xfrm>
                <a:off x="509862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0" name="Ovale 269"/>
              <p:cNvSpPr/>
              <p:nvPr/>
            </p:nvSpPr>
            <p:spPr>
              <a:xfrm>
                <a:off x="525091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1" name="Ovale 270"/>
              <p:cNvSpPr/>
              <p:nvPr/>
            </p:nvSpPr>
            <p:spPr>
              <a:xfrm>
                <a:off x="494634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2" name="Ovale 271"/>
              <p:cNvSpPr/>
              <p:nvPr/>
            </p:nvSpPr>
            <p:spPr>
              <a:xfrm>
                <a:off x="479406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3" name="Ovale 272"/>
              <p:cNvSpPr/>
              <p:nvPr/>
            </p:nvSpPr>
            <p:spPr>
              <a:xfrm>
                <a:off x="464177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4" name="Ovale 273"/>
              <p:cNvSpPr/>
              <p:nvPr/>
            </p:nvSpPr>
            <p:spPr>
              <a:xfrm>
                <a:off x="448949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275" name="Ovale 274"/>
              <p:cNvSpPr/>
              <p:nvPr/>
            </p:nvSpPr>
            <p:spPr>
              <a:xfrm>
                <a:off x="616461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6" name="Ovale 275"/>
              <p:cNvSpPr/>
              <p:nvPr/>
            </p:nvSpPr>
            <p:spPr>
              <a:xfrm>
                <a:off x="601233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7" name="Ovale 276"/>
              <p:cNvSpPr/>
              <p:nvPr/>
            </p:nvSpPr>
            <p:spPr>
              <a:xfrm>
                <a:off x="586004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78" name="Gruppo 277"/>
            <p:cNvGrpSpPr/>
            <p:nvPr/>
          </p:nvGrpSpPr>
          <p:grpSpPr>
            <a:xfrm>
              <a:off x="4623839" y="2295991"/>
              <a:ext cx="162000" cy="2022857"/>
              <a:chOff x="4186683" y="2782667"/>
              <a:chExt cx="162000" cy="2022857"/>
            </a:xfrm>
          </p:grpSpPr>
          <p:sp>
            <p:nvSpPr>
              <p:cNvPr id="279" name="Ovale 278"/>
              <p:cNvSpPr/>
              <p:nvPr/>
            </p:nvSpPr>
            <p:spPr>
              <a:xfrm>
                <a:off x="4186683" y="3087409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0" name="Ovale 279"/>
              <p:cNvSpPr/>
              <p:nvPr/>
            </p:nvSpPr>
            <p:spPr>
              <a:xfrm>
                <a:off x="4186683" y="2935038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1" name="Ovale 280"/>
              <p:cNvSpPr/>
              <p:nvPr/>
            </p:nvSpPr>
            <p:spPr>
              <a:xfrm>
                <a:off x="4186683" y="3544522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2" name="Ovale 281"/>
              <p:cNvSpPr/>
              <p:nvPr/>
            </p:nvSpPr>
            <p:spPr>
              <a:xfrm>
                <a:off x="4186683" y="3392151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3" name="Ovale 282"/>
              <p:cNvSpPr/>
              <p:nvPr/>
            </p:nvSpPr>
            <p:spPr>
              <a:xfrm>
                <a:off x="4186683" y="2782667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4" name="Ovale 283"/>
              <p:cNvSpPr/>
              <p:nvPr/>
            </p:nvSpPr>
            <p:spPr>
              <a:xfrm>
                <a:off x="4186683" y="3849264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5" name="Ovale 284"/>
              <p:cNvSpPr/>
              <p:nvPr/>
            </p:nvSpPr>
            <p:spPr>
              <a:xfrm>
                <a:off x="4186683" y="3696893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6" name="Ovale 285"/>
              <p:cNvSpPr/>
              <p:nvPr/>
            </p:nvSpPr>
            <p:spPr>
              <a:xfrm>
                <a:off x="4186683" y="4001635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7" name="Ovale 286"/>
              <p:cNvSpPr/>
              <p:nvPr/>
            </p:nvSpPr>
            <p:spPr>
              <a:xfrm>
                <a:off x="4186683" y="4627324"/>
                <a:ext cx="162000" cy="1782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8" name="Ovale 287"/>
              <p:cNvSpPr/>
              <p:nvPr/>
            </p:nvSpPr>
            <p:spPr>
              <a:xfrm>
                <a:off x="4186683" y="4458748"/>
                <a:ext cx="162000" cy="1782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9" name="Ovale 288"/>
              <p:cNvSpPr/>
              <p:nvPr/>
            </p:nvSpPr>
            <p:spPr>
              <a:xfrm>
                <a:off x="4186683" y="4306377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0" name="Ovale 289"/>
              <p:cNvSpPr/>
              <p:nvPr/>
            </p:nvSpPr>
            <p:spPr>
              <a:xfrm>
                <a:off x="4186683" y="41540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1" name="Ovale 290"/>
              <p:cNvSpPr/>
              <p:nvPr/>
            </p:nvSpPr>
            <p:spPr>
              <a:xfrm>
                <a:off x="4186683" y="3239780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92" name="Gruppo 291"/>
            <p:cNvGrpSpPr/>
            <p:nvPr/>
          </p:nvGrpSpPr>
          <p:grpSpPr>
            <a:xfrm>
              <a:off x="6619979" y="2478242"/>
              <a:ext cx="162000" cy="1991256"/>
              <a:chOff x="7082183" y="2009475"/>
              <a:chExt cx="162000" cy="1991256"/>
            </a:xfrm>
          </p:grpSpPr>
          <p:sp>
            <p:nvSpPr>
              <p:cNvPr id="293" name="Ovale 292"/>
              <p:cNvSpPr/>
              <p:nvPr/>
            </p:nvSpPr>
            <p:spPr>
              <a:xfrm>
                <a:off x="7082183" y="3076541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4" name="Ovale 293"/>
              <p:cNvSpPr/>
              <p:nvPr/>
            </p:nvSpPr>
            <p:spPr>
              <a:xfrm>
                <a:off x="7082183" y="2924103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5" name="Ovale 294"/>
              <p:cNvSpPr/>
              <p:nvPr/>
            </p:nvSpPr>
            <p:spPr>
              <a:xfrm>
                <a:off x="7082183" y="3533855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6" name="Ovale 295"/>
              <p:cNvSpPr/>
              <p:nvPr/>
            </p:nvSpPr>
            <p:spPr>
              <a:xfrm>
                <a:off x="7082183" y="3381417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7" name="Ovale 296"/>
              <p:cNvSpPr/>
              <p:nvPr/>
            </p:nvSpPr>
            <p:spPr>
              <a:xfrm>
                <a:off x="7082183" y="2771665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8" name="Ovale 297"/>
              <p:cNvSpPr/>
              <p:nvPr/>
            </p:nvSpPr>
            <p:spPr>
              <a:xfrm>
                <a:off x="7082183" y="2619227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9" name="Ovale 298"/>
              <p:cNvSpPr/>
              <p:nvPr/>
            </p:nvSpPr>
            <p:spPr>
              <a:xfrm>
                <a:off x="7082183" y="3838731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0" name="Ovale 299"/>
              <p:cNvSpPr/>
              <p:nvPr/>
            </p:nvSpPr>
            <p:spPr>
              <a:xfrm>
                <a:off x="7082183" y="3686293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1" name="Ovale 300"/>
              <p:cNvSpPr/>
              <p:nvPr/>
            </p:nvSpPr>
            <p:spPr>
              <a:xfrm>
                <a:off x="7082183" y="2466789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2" name="Ovale 301"/>
              <p:cNvSpPr/>
              <p:nvPr/>
            </p:nvSpPr>
            <p:spPr>
              <a:xfrm>
                <a:off x="7082183" y="2314351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3" name="Ovale 302"/>
              <p:cNvSpPr/>
              <p:nvPr/>
            </p:nvSpPr>
            <p:spPr>
              <a:xfrm>
                <a:off x="7082183" y="2161913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4" name="Ovale 303"/>
              <p:cNvSpPr/>
              <p:nvPr/>
            </p:nvSpPr>
            <p:spPr>
              <a:xfrm>
                <a:off x="7082183" y="2009475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5" name="Ovale 304"/>
              <p:cNvSpPr/>
              <p:nvPr/>
            </p:nvSpPr>
            <p:spPr>
              <a:xfrm>
                <a:off x="7082183" y="3228979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06" name="Gruppo 305"/>
            <p:cNvGrpSpPr/>
            <p:nvPr/>
          </p:nvGrpSpPr>
          <p:grpSpPr>
            <a:xfrm rot="2687196">
              <a:off x="4568490" y="2841513"/>
              <a:ext cx="1259303" cy="88302"/>
              <a:chOff x="4337208" y="1857306"/>
              <a:chExt cx="1989408" cy="162000"/>
            </a:xfrm>
          </p:grpSpPr>
          <p:sp>
            <p:nvSpPr>
              <p:cNvPr id="307" name="Ovale 306"/>
              <p:cNvSpPr/>
              <p:nvPr/>
            </p:nvSpPr>
            <p:spPr>
              <a:xfrm>
                <a:off x="4337208" y="1857306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308" name="Ovale 307"/>
              <p:cNvSpPr/>
              <p:nvPr/>
            </p:nvSpPr>
            <p:spPr>
              <a:xfrm>
                <a:off x="570776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9" name="Ovale 308"/>
              <p:cNvSpPr/>
              <p:nvPr/>
            </p:nvSpPr>
            <p:spPr>
              <a:xfrm>
                <a:off x="555548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0" name="Ovale 309"/>
              <p:cNvSpPr/>
              <p:nvPr/>
            </p:nvSpPr>
            <p:spPr>
              <a:xfrm>
                <a:off x="540319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1" name="Ovale 310"/>
              <p:cNvSpPr/>
              <p:nvPr/>
            </p:nvSpPr>
            <p:spPr>
              <a:xfrm>
                <a:off x="509862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2" name="Ovale 311"/>
              <p:cNvSpPr/>
              <p:nvPr/>
            </p:nvSpPr>
            <p:spPr>
              <a:xfrm>
                <a:off x="525091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3" name="Ovale 312"/>
              <p:cNvSpPr/>
              <p:nvPr/>
            </p:nvSpPr>
            <p:spPr>
              <a:xfrm>
                <a:off x="494634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4" name="Ovale 313"/>
              <p:cNvSpPr/>
              <p:nvPr/>
            </p:nvSpPr>
            <p:spPr>
              <a:xfrm>
                <a:off x="479406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5" name="Ovale 314"/>
              <p:cNvSpPr/>
              <p:nvPr/>
            </p:nvSpPr>
            <p:spPr>
              <a:xfrm>
                <a:off x="464177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6" name="Ovale 315"/>
              <p:cNvSpPr/>
              <p:nvPr/>
            </p:nvSpPr>
            <p:spPr>
              <a:xfrm>
                <a:off x="448949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317" name="Ovale 316"/>
              <p:cNvSpPr/>
              <p:nvPr/>
            </p:nvSpPr>
            <p:spPr>
              <a:xfrm>
                <a:off x="616461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8" name="Ovale 317"/>
              <p:cNvSpPr/>
              <p:nvPr/>
            </p:nvSpPr>
            <p:spPr>
              <a:xfrm>
                <a:off x="601233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9" name="Ovale 318"/>
              <p:cNvSpPr/>
              <p:nvPr/>
            </p:nvSpPr>
            <p:spPr>
              <a:xfrm>
                <a:off x="586004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20" name="Gruppo 319"/>
            <p:cNvGrpSpPr/>
            <p:nvPr/>
          </p:nvGrpSpPr>
          <p:grpSpPr>
            <a:xfrm rot="13468868">
              <a:off x="5597506" y="3874174"/>
              <a:ext cx="1259303" cy="88302"/>
              <a:chOff x="4337208" y="1857306"/>
              <a:chExt cx="1989408" cy="162000"/>
            </a:xfrm>
          </p:grpSpPr>
          <p:sp>
            <p:nvSpPr>
              <p:cNvPr id="321" name="Ovale 320"/>
              <p:cNvSpPr/>
              <p:nvPr/>
            </p:nvSpPr>
            <p:spPr>
              <a:xfrm>
                <a:off x="4337208" y="1857306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322" name="Ovale 321"/>
              <p:cNvSpPr/>
              <p:nvPr/>
            </p:nvSpPr>
            <p:spPr>
              <a:xfrm>
                <a:off x="570776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3" name="Ovale 322"/>
              <p:cNvSpPr/>
              <p:nvPr/>
            </p:nvSpPr>
            <p:spPr>
              <a:xfrm>
                <a:off x="555548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4" name="Ovale 323"/>
              <p:cNvSpPr/>
              <p:nvPr/>
            </p:nvSpPr>
            <p:spPr>
              <a:xfrm>
                <a:off x="540319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5" name="Ovale 324"/>
              <p:cNvSpPr/>
              <p:nvPr/>
            </p:nvSpPr>
            <p:spPr>
              <a:xfrm>
                <a:off x="509862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6" name="Ovale 325"/>
              <p:cNvSpPr/>
              <p:nvPr/>
            </p:nvSpPr>
            <p:spPr>
              <a:xfrm>
                <a:off x="525091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7" name="Ovale 326"/>
              <p:cNvSpPr/>
              <p:nvPr/>
            </p:nvSpPr>
            <p:spPr>
              <a:xfrm>
                <a:off x="494634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8" name="Ovale 327"/>
              <p:cNvSpPr/>
              <p:nvPr/>
            </p:nvSpPr>
            <p:spPr>
              <a:xfrm>
                <a:off x="479406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9" name="Ovale 328"/>
              <p:cNvSpPr/>
              <p:nvPr/>
            </p:nvSpPr>
            <p:spPr>
              <a:xfrm>
                <a:off x="464177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0" name="Ovale 339"/>
              <p:cNvSpPr/>
              <p:nvPr/>
            </p:nvSpPr>
            <p:spPr>
              <a:xfrm>
                <a:off x="448949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341" name="Ovale 340"/>
              <p:cNvSpPr/>
              <p:nvPr/>
            </p:nvSpPr>
            <p:spPr>
              <a:xfrm>
                <a:off x="616461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2" name="Ovale 341"/>
              <p:cNvSpPr/>
              <p:nvPr/>
            </p:nvSpPr>
            <p:spPr>
              <a:xfrm>
                <a:off x="601233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3" name="Ovale 342"/>
              <p:cNvSpPr/>
              <p:nvPr/>
            </p:nvSpPr>
            <p:spPr>
              <a:xfrm>
                <a:off x="586004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44" name="Gruppo 343"/>
            <p:cNvGrpSpPr/>
            <p:nvPr/>
          </p:nvGrpSpPr>
          <p:grpSpPr>
            <a:xfrm rot="18870572">
              <a:off x="4619194" y="3806033"/>
              <a:ext cx="1259303" cy="88302"/>
              <a:chOff x="4337208" y="1857306"/>
              <a:chExt cx="1989408" cy="162000"/>
            </a:xfrm>
          </p:grpSpPr>
          <p:sp>
            <p:nvSpPr>
              <p:cNvPr id="345" name="Ovale 344"/>
              <p:cNvSpPr/>
              <p:nvPr/>
            </p:nvSpPr>
            <p:spPr>
              <a:xfrm>
                <a:off x="4337208" y="1857306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346" name="Ovale 345"/>
              <p:cNvSpPr/>
              <p:nvPr/>
            </p:nvSpPr>
            <p:spPr>
              <a:xfrm>
                <a:off x="570776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7" name="Ovale 346"/>
              <p:cNvSpPr/>
              <p:nvPr/>
            </p:nvSpPr>
            <p:spPr>
              <a:xfrm>
                <a:off x="555548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8" name="Ovale 347"/>
              <p:cNvSpPr/>
              <p:nvPr/>
            </p:nvSpPr>
            <p:spPr>
              <a:xfrm>
                <a:off x="540319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9" name="Ovale 348"/>
              <p:cNvSpPr/>
              <p:nvPr/>
            </p:nvSpPr>
            <p:spPr>
              <a:xfrm>
                <a:off x="509862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0" name="Ovale 349"/>
              <p:cNvSpPr/>
              <p:nvPr/>
            </p:nvSpPr>
            <p:spPr>
              <a:xfrm>
                <a:off x="525091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1" name="Ovale 380"/>
              <p:cNvSpPr/>
              <p:nvPr/>
            </p:nvSpPr>
            <p:spPr>
              <a:xfrm>
                <a:off x="494634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2" name="Ovale 391"/>
              <p:cNvSpPr/>
              <p:nvPr/>
            </p:nvSpPr>
            <p:spPr>
              <a:xfrm>
                <a:off x="479406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3" name="Ovale 392"/>
              <p:cNvSpPr/>
              <p:nvPr/>
            </p:nvSpPr>
            <p:spPr>
              <a:xfrm>
                <a:off x="464177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4" name="Ovale 393"/>
              <p:cNvSpPr/>
              <p:nvPr/>
            </p:nvSpPr>
            <p:spPr>
              <a:xfrm>
                <a:off x="448949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395" name="Ovale 394"/>
              <p:cNvSpPr/>
              <p:nvPr/>
            </p:nvSpPr>
            <p:spPr>
              <a:xfrm>
                <a:off x="616461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6" name="Ovale 395"/>
              <p:cNvSpPr/>
              <p:nvPr/>
            </p:nvSpPr>
            <p:spPr>
              <a:xfrm>
                <a:off x="601233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7" name="Ovale 396"/>
              <p:cNvSpPr/>
              <p:nvPr/>
            </p:nvSpPr>
            <p:spPr>
              <a:xfrm>
                <a:off x="586004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98" name="Gruppo 397"/>
            <p:cNvGrpSpPr/>
            <p:nvPr/>
          </p:nvGrpSpPr>
          <p:grpSpPr>
            <a:xfrm rot="8052244">
              <a:off x="5581385" y="2851419"/>
              <a:ext cx="1259303" cy="88302"/>
              <a:chOff x="4337208" y="1857306"/>
              <a:chExt cx="1989408" cy="162000"/>
            </a:xfrm>
          </p:grpSpPr>
          <p:sp>
            <p:nvSpPr>
              <p:cNvPr id="399" name="Ovale 398"/>
              <p:cNvSpPr/>
              <p:nvPr/>
            </p:nvSpPr>
            <p:spPr>
              <a:xfrm>
                <a:off x="4337208" y="1857306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400" name="Ovale 399"/>
              <p:cNvSpPr/>
              <p:nvPr/>
            </p:nvSpPr>
            <p:spPr>
              <a:xfrm>
                <a:off x="570776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1" name="Ovale 400"/>
              <p:cNvSpPr/>
              <p:nvPr/>
            </p:nvSpPr>
            <p:spPr>
              <a:xfrm>
                <a:off x="555548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4" name="Ovale 433"/>
              <p:cNvSpPr/>
              <p:nvPr/>
            </p:nvSpPr>
            <p:spPr>
              <a:xfrm>
                <a:off x="540319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5" name="Ovale 434"/>
              <p:cNvSpPr/>
              <p:nvPr/>
            </p:nvSpPr>
            <p:spPr>
              <a:xfrm>
                <a:off x="509862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6" name="Ovale 435"/>
              <p:cNvSpPr/>
              <p:nvPr/>
            </p:nvSpPr>
            <p:spPr>
              <a:xfrm>
                <a:off x="525091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8" name="Ovale 437"/>
              <p:cNvSpPr/>
              <p:nvPr/>
            </p:nvSpPr>
            <p:spPr>
              <a:xfrm>
                <a:off x="494634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3" name="Ovale 452"/>
              <p:cNvSpPr/>
              <p:nvPr/>
            </p:nvSpPr>
            <p:spPr>
              <a:xfrm>
                <a:off x="479406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7" name="Ovale 456"/>
              <p:cNvSpPr/>
              <p:nvPr/>
            </p:nvSpPr>
            <p:spPr>
              <a:xfrm>
                <a:off x="464177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8" name="Ovale 457"/>
              <p:cNvSpPr/>
              <p:nvPr/>
            </p:nvSpPr>
            <p:spPr>
              <a:xfrm>
                <a:off x="448949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461" name="Ovale 460"/>
              <p:cNvSpPr/>
              <p:nvPr/>
            </p:nvSpPr>
            <p:spPr>
              <a:xfrm>
                <a:off x="616461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2" name="Ovale 461"/>
              <p:cNvSpPr/>
              <p:nvPr/>
            </p:nvSpPr>
            <p:spPr>
              <a:xfrm>
                <a:off x="601233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3" name="Ovale 462"/>
              <p:cNvSpPr/>
              <p:nvPr/>
            </p:nvSpPr>
            <p:spPr>
              <a:xfrm>
                <a:off x="586004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68" name="Gruppo 467"/>
            <p:cNvGrpSpPr/>
            <p:nvPr/>
          </p:nvGrpSpPr>
          <p:grpSpPr>
            <a:xfrm>
              <a:off x="4752273" y="3320006"/>
              <a:ext cx="1837124" cy="162000"/>
              <a:chOff x="4337208" y="1857306"/>
              <a:chExt cx="1837124" cy="162000"/>
            </a:xfrm>
          </p:grpSpPr>
          <p:sp>
            <p:nvSpPr>
              <p:cNvPr id="469" name="Ovale 468"/>
              <p:cNvSpPr/>
              <p:nvPr/>
            </p:nvSpPr>
            <p:spPr>
              <a:xfrm>
                <a:off x="4337208" y="1857306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470" name="Ovale 469"/>
              <p:cNvSpPr/>
              <p:nvPr/>
            </p:nvSpPr>
            <p:spPr>
              <a:xfrm>
                <a:off x="570776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1" name="Ovale 470"/>
              <p:cNvSpPr/>
              <p:nvPr/>
            </p:nvSpPr>
            <p:spPr>
              <a:xfrm>
                <a:off x="555548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3" name="Ovale 472"/>
              <p:cNvSpPr/>
              <p:nvPr/>
            </p:nvSpPr>
            <p:spPr>
              <a:xfrm>
                <a:off x="540319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5" name="Ovale 474"/>
              <p:cNvSpPr/>
              <p:nvPr/>
            </p:nvSpPr>
            <p:spPr>
              <a:xfrm>
                <a:off x="509862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4" name="Ovale 483"/>
              <p:cNvSpPr/>
              <p:nvPr/>
            </p:nvSpPr>
            <p:spPr>
              <a:xfrm>
                <a:off x="525091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5" name="Ovale 484"/>
              <p:cNvSpPr/>
              <p:nvPr/>
            </p:nvSpPr>
            <p:spPr>
              <a:xfrm>
                <a:off x="494634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6" name="Ovale 485"/>
              <p:cNvSpPr/>
              <p:nvPr/>
            </p:nvSpPr>
            <p:spPr>
              <a:xfrm>
                <a:off x="479406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7" name="Ovale 486"/>
              <p:cNvSpPr/>
              <p:nvPr/>
            </p:nvSpPr>
            <p:spPr>
              <a:xfrm>
                <a:off x="464177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8" name="Ovale 487"/>
              <p:cNvSpPr/>
              <p:nvPr/>
            </p:nvSpPr>
            <p:spPr>
              <a:xfrm>
                <a:off x="448949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489" name="Ovale 488"/>
              <p:cNvSpPr/>
              <p:nvPr/>
            </p:nvSpPr>
            <p:spPr>
              <a:xfrm>
                <a:off x="601233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0" name="Ovale 489"/>
              <p:cNvSpPr/>
              <p:nvPr/>
            </p:nvSpPr>
            <p:spPr>
              <a:xfrm>
                <a:off x="586004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91" name="Gruppo 490"/>
            <p:cNvGrpSpPr/>
            <p:nvPr/>
          </p:nvGrpSpPr>
          <p:grpSpPr>
            <a:xfrm>
              <a:off x="5643427" y="2475839"/>
              <a:ext cx="162000" cy="1838818"/>
              <a:chOff x="7082183" y="2009475"/>
              <a:chExt cx="162000" cy="1838818"/>
            </a:xfrm>
          </p:grpSpPr>
          <p:sp>
            <p:nvSpPr>
              <p:cNvPr id="492" name="Ovale 491"/>
              <p:cNvSpPr/>
              <p:nvPr/>
            </p:nvSpPr>
            <p:spPr>
              <a:xfrm>
                <a:off x="7082183" y="3076541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3" name="Ovale 492"/>
              <p:cNvSpPr/>
              <p:nvPr/>
            </p:nvSpPr>
            <p:spPr>
              <a:xfrm>
                <a:off x="7082183" y="2924103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4" name="Ovale 493"/>
              <p:cNvSpPr/>
              <p:nvPr/>
            </p:nvSpPr>
            <p:spPr>
              <a:xfrm>
                <a:off x="7082183" y="3533855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5" name="Ovale 494"/>
              <p:cNvSpPr/>
              <p:nvPr/>
            </p:nvSpPr>
            <p:spPr>
              <a:xfrm>
                <a:off x="7082183" y="3381417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6" name="Ovale 495"/>
              <p:cNvSpPr/>
              <p:nvPr/>
            </p:nvSpPr>
            <p:spPr>
              <a:xfrm>
                <a:off x="7082183" y="2771665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7" name="Ovale 496"/>
              <p:cNvSpPr/>
              <p:nvPr/>
            </p:nvSpPr>
            <p:spPr>
              <a:xfrm>
                <a:off x="7082183" y="2619227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8" name="Ovale 497"/>
              <p:cNvSpPr/>
              <p:nvPr/>
            </p:nvSpPr>
            <p:spPr>
              <a:xfrm>
                <a:off x="7082183" y="3686293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9" name="Ovale 498"/>
              <p:cNvSpPr/>
              <p:nvPr/>
            </p:nvSpPr>
            <p:spPr>
              <a:xfrm>
                <a:off x="7082183" y="2466789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00" name="Ovale 499"/>
              <p:cNvSpPr/>
              <p:nvPr/>
            </p:nvSpPr>
            <p:spPr>
              <a:xfrm>
                <a:off x="7082183" y="2314351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01" name="Ovale 500"/>
              <p:cNvSpPr/>
              <p:nvPr/>
            </p:nvSpPr>
            <p:spPr>
              <a:xfrm>
                <a:off x="7082183" y="2161913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02" name="Ovale 501"/>
              <p:cNvSpPr/>
              <p:nvPr/>
            </p:nvSpPr>
            <p:spPr>
              <a:xfrm>
                <a:off x="7082183" y="2009475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03" name="Ovale 502"/>
              <p:cNvSpPr/>
              <p:nvPr/>
            </p:nvSpPr>
            <p:spPr>
              <a:xfrm>
                <a:off x="7082183" y="3228979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04" name="Ovale 503"/>
            <p:cNvSpPr/>
            <p:nvPr/>
          </p:nvSpPr>
          <p:spPr>
            <a:xfrm>
              <a:off x="8342137" y="3331422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505" name="Ovale 504"/>
            <p:cNvSpPr/>
            <p:nvPr/>
          </p:nvSpPr>
          <p:spPr>
            <a:xfrm>
              <a:off x="9880577" y="332785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506" name="Ovale 505"/>
            <p:cNvSpPr/>
            <p:nvPr/>
          </p:nvSpPr>
          <p:spPr>
            <a:xfrm>
              <a:off x="9728293" y="332785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507" name="Ovale 506"/>
            <p:cNvSpPr/>
            <p:nvPr/>
          </p:nvSpPr>
          <p:spPr>
            <a:xfrm>
              <a:off x="9576009" y="332785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508" name="Ovale 507"/>
            <p:cNvSpPr/>
            <p:nvPr/>
          </p:nvSpPr>
          <p:spPr>
            <a:xfrm>
              <a:off x="9103557" y="333142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509" name="Ovale 508"/>
            <p:cNvSpPr/>
            <p:nvPr/>
          </p:nvSpPr>
          <p:spPr>
            <a:xfrm>
              <a:off x="9423725" y="332785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510" name="Ovale 509"/>
            <p:cNvSpPr/>
            <p:nvPr/>
          </p:nvSpPr>
          <p:spPr>
            <a:xfrm>
              <a:off x="8951273" y="333142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511" name="Ovale 510"/>
            <p:cNvSpPr/>
            <p:nvPr/>
          </p:nvSpPr>
          <p:spPr>
            <a:xfrm>
              <a:off x="8798989" y="333142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512" name="Ovale 511"/>
            <p:cNvSpPr/>
            <p:nvPr/>
          </p:nvSpPr>
          <p:spPr>
            <a:xfrm>
              <a:off x="8646705" y="333142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513" name="Ovale 512"/>
            <p:cNvSpPr/>
            <p:nvPr/>
          </p:nvSpPr>
          <p:spPr>
            <a:xfrm>
              <a:off x="8494421" y="333142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514" name="Ovale 513"/>
            <p:cNvSpPr/>
            <p:nvPr/>
          </p:nvSpPr>
          <p:spPr>
            <a:xfrm>
              <a:off x="10185145" y="332785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515" name="Ovale 514"/>
            <p:cNvSpPr/>
            <p:nvPr/>
          </p:nvSpPr>
          <p:spPr>
            <a:xfrm>
              <a:off x="10032861" y="332785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grpSp>
          <p:nvGrpSpPr>
            <p:cNvPr id="516" name="Gruppo 515"/>
            <p:cNvGrpSpPr/>
            <p:nvPr/>
          </p:nvGrpSpPr>
          <p:grpSpPr>
            <a:xfrm rot="18809290">
              <a:off x="8200002" y="2833311"/>
              <a:ext cx="1259303" cy="88302"/>
              <a:chOff x="4337208" y="1857306"/>
              <a:chExt cx="1989408" cy="162000"/>
            </a:xfrm>
          </p:grpSpPr>
          <p:sp>
            <p:nvSpPr>
              <p:cNvPr id="517" name="Ovale 516"/>
              <p:cNvSpPr/>
              <p:nvPr/>
            </p:nvSpPr>
            <p:spPr>
              <a:xfrm>
                <a:off x="4337208" y="1857306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518" name="Ovale 517"/>
              <p:cNvSpPr/>
              <p:nvPr/>
            </p:nvSpPr>
            <p:spPr>
              <a:xfrm>
                <a:off x="570776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19" name="Ovale 518"/>
              <p:cNvSpPr/>
              <p:nvPr/>
            </p:nvSpPr>
            <p:spPr>
              <a:xfrm>
                <a:off x="555548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0" name="Ovale 519"/>
              <p:cNvSpPr/>
              <p:nvPr/>
            </p:nvSpPr>
            <p:spPr>
              <a:xfrm>
                <a:off x="540319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1" name="Ovale 520"/>
              <p:cNvSpPr/>
              <p:nvPr/>
            </p:nvSpPr>
            <p:spPr>
              <a:xfrm>
                <a:off x="509862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2" name="Ovale 521"/>
              <p:cNvSpPr/>
              <p:nvPr/>
            </p:nvSpPr>
            <p:spPr>
              <a:xfrm>
                <a:off x="525091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3" name="Ovale 522"/>
              <p:cNvSpPr/>
              <p:nvPr/>
            </p:nvSpPr>
            <p:spPr>
              <a:xfrm>
                <a:off x="494634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4" name="Ovale 523"/>
              <p:cNvSpPr/>
              <p:nvPr/>
            </p:nvSpPr>
            <p:spPr>
              <a:xfrm>
                <a:off x="479406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5" name="Ovale 524"/>
              <p:cNvSpPr/>
              <p:nvPr/>
            </p:nvSpPr>
            <p:spPr>
              <a:xfrm>
                <a:off x="464177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6" name="Ovale 525"/>
              <p:cNvSpPr/>
              <p:nvPr/>
            </p:nvSpPr>
            <p:spPr>
              <a:xfrm>
                <a:off x="448949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527" name="Ovale 526"/>
              <p:cNvSpPr/>
              <p:nvPr/>
            </p:nvSpPr>
            <p:spPr>
              <a:xfrm>
                <a:off x="616461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8" name="Ovale 527"/>
              <p:cNvSpPr/>
              <p:nvPr/>
            </p:nvSpPr>
            <p:spPr>
              <a:xfrm>
                <a:off x="601233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9" name="Ovale 528"/>
              <p:cNvSpPr/>
              <p:nvPr/>
            </p:nvSpPr>
            <p:spPr>
              <a:xfrm>
                <a:off x="586004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30" name="Gruppo 529"/>
            <p:cNvGrpSpPr/>
            <p:nvPr/>
          </p:nvGrpSpPr>
          <p:grpSpPr>
            <a:xfrm rot="2775383">
              <a:off x="9211432" y="2846417"/>
              <a:ext cx="1259303" cy="88302"/>
              <a:chOff x="4337208" y="1857306"/>
              <a:chExt cx="1989408" cy="162000"/>
            </a:xfrm>
          </p:grpSpPr>
          <p:sp>
            <p:nvSpPr>
              <p:cNvPr id="531" name="Ovale 530"/>
              <p:cNvSpPr/>
              <p:nvPr/>
            </p:nvSpPr>
            <p:spPr>
              <a:xfrm>
                <a:off x="4337208" y="1857306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532" name="Ovale 531"/>
              <p:cNvSpPr/>
              <p:nvPr/>
            </p:nvSpPr>
            <p:spPr>
              <a:xfrm>
                <a:off x="570776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3" name="Ovale 532"/>
              <p:cNvSpPr/>
              <p:nvPr/>
            </p:nvSpPr>
            <p:spPr>
              <a:xfrm>
                <a:off x="555548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4" name="Ovale 533"/>
              <p:cNvSpPr/>
              <p:nvPr/>
            </p:nvSpPr>
            <p:spPr>
              <a:xfrm>
                <a:off x="540319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5" name="Ovale 534"/>
              <p:cNvSpPr/>
              <p:nvPr/>
            </p:nvSpPr>
            <p:spPr>
              <a:xfrm>
                <a:off x="509862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6" name="Ovale 535"/>
              <p:cNvSpPr/>
              <p:nvPr/>
            </p:nvSpPr>
            <p:spPr>
              <a:xfrm>
                <a:off x="525091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7" name="Ovale 536"/>
              <p:cNvSpPr/>
              <p:nvPr/>
            </p:nvSpPr>
            <p:spPr>
              <a:xfrm>
                <a:off x="494634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8" name="Ovale 537"/>
              <p:cNvSpPr/>
              <p:nvPr/>
            </p:nvSpPr>
            <p:spPr>
              <a:xfrm>
                <a:off x="479406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9" name="Ovale 538"/>
              <p:cNvSpPr/>
              <p:nvPr/>
            </p:nvSpPr>
            <p:spPr>
              <a:xfrm>
                <a:off x="464177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2" name="Ovale 541"/>
              <p:cNvSpPr/>
              <p:nvPr/>
            </p:nvSpPr>
            <p:spPr>
              <a:xfrm>
                <a:off x="448949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550" name="Ovale 549"/>
              <p:cNvSpPr/>
              <p:nvPr/>
            </p:nvSpPr>
            <p:spPr>
              <a:xfrm>
                <a:off x="616461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2" name="Ovale 551"/>
              <p:cNvSpPr/>
              <p:nvPr/>
            </p:nvSpPr>
            <p:spPr>
              <a:xfrm>
                <a:off x="601233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3" name="Ovale 552"/>
              <p:cNvSpPr/>
              <p:nvPr/>
            </p:nvSpPr>
            <p:spPr>
              <a:xfrm>
                <a:off x="586004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54" name="Gruppo 553"/>
            <p:cNvGrpSpPr/>
            <p:nvPr/>
          </p:nvGrpSpPr>
          <p:grpSpPr>
            <a:xfrm rot="2723134">
              <a:off x="8203001" y="3884630"/>
              <a:ext cx="1259303" cy="88302"/>
              <a:chOff x="4337208" y="1857306"/>
              <a:chExt cx="1989408" cy="162000"/>
            </a:xfrm>
          </p:grpSpPr>
          <p:sp>
            <p:nvSpPr>
              <p:cNvPr id="555" name="Ovale 554"/>
              <p:cNvSpPr/>
              <p:nvPr/>
            </p:nvSpPr>
            <p:spPr>
              <a:xfrm>
                <a:off x="4337208" y="1857306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556" name="Ovale 555"/>
              <p:cNvSpPr/>
              <p:nvPr/>
            </p:nvSpPr>
            <p:spPr>
              <a:xfrm>
                <a:off x="570776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7" name="Ovale 556"/>
              <p:cNvSpPr/>
              <p:nvPr/>
            </p:nvSpPr>
            <p:spPr>
              <a:xfrm>
                <a:off x="555548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8" name="Ovale 557"/>
              <p:cNvSpPr/>
              <p:nvPr/>
            </p:nvSpPr>
            <p:spPr>
              <a:xfrm>
                <a:off x="540319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9" name="Ovale 558"/>
              <p:cNvSpPr/>
              <p:nvPr/>
            </p:nvSpPr>
            <p:spPr>
              <a:xfrm>
                <a:off x="509862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0" name="Ovale 559"/>
              <p:cNvSpPr/>
              <p:nvPr/>
            </p:nvSpPr>
            <p:spPr>
              <a:xfrm>
                <a:off x="525091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1" name="Ovale 560"/>
              <p:cNvSpPr/>
              <p:nvPr/>
            </p:nvSpPr>
            <p:spPr>
              <a:xfrm>
                <a:off x="494634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2" name="Ovale 561"/>
              <p:cNvSpPr/>
              <p:nvPr/>
            </p:nvSpPr>
            <p:spPr>
              <a:xfrm>
                <a:off x="479406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3" name="Ovale 562"/>
              <p:cNvSpPr/>
              <p:nvPr/>
            </p:nvSpPr>
            <p:spPr>
              <a:xfrm>
                <a:off x="464177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4" name="Ovale 563"/>
              <p:cNvSpPr/>
              <p:nvPr/>
            </p:nvSpPr>
            <p:spPr>
              <a:xfrm>
                <a:off x="448949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565" name="Ovale 564"/>
              <p:cNvSpPr/>
              <p:nvPr/>
            </p:nvSpPr>
            <p:spPr>
              <a:xfrm>
                <a:off x="616461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6" name="Ovale 565"/>
              <p:cNvSpPr/>
              <p:nvPr/>
            </p:nvSpPr>
            <p:spPr>
              <a:xfrm>
                <a:off x="601233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7" name="Ovale 566"/>
              <p:cNvSpPr/>
              <p:nvPr/>
            </p:nvSpPr>
            <p:spPr>
              <a:xfrm>
                <a:off x="586004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68" name="Gruppo 567"/>
            <p:cNvGrpSpPr/>
            <p:nvPr/>
          </p:nvGrpSpPr>
          <p:grpSpPr>
            <a:xfrm rot="18809290">
              <a:off x="9209498" y="3881861"/>
              <a:ext cx="1259303" cy="88302"/>
              <a:chOff x="4337208" y="1857306"/>
              <a:chExt cx="1989408" cy="162000"/>
            </a:xfrm>
          </p:grpSpPr>
          <p:sp>
            <p:nvSpPr>
              <p:cNvPr id="569" name="Ovale 568"/>
              <p:cNvSpPr/>
              <p:nvPr/>
            </p:nvSpPr>
            <p:spPr>
              <a:xfrm>
                <a:off x="4337208" y="1857306"/>
                <a:ext cx="162000" cy="162000"/>
              </a:xfrm>
              <a:prstGeom prst="ellipse">
                <a:avLst/>
              </a:prstGeom>
              <a:solidFill>
                <a:srgbClr val="9CFCA5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570" name="Ovale 569"/>
              <p:cNvSpPr/>
              <p:nvPr/>
            </p:nvSpPr>
            <p:spPr>
              <a:xfrm>
                <a:off x="570776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1" name="Ovale 570"/>
              <p:cNvSpPr/>
              <p:nvPr/>
            </p:nvSpPr>
            <p:spPr>
              <a:xfrm>
                <a:off x="555548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2" name="Ovale 571"/>
              <p:cNvSpPr/>
              <p:nvPr/>
            </p:nvSpPr>
            <p:spPr>
              <a:xfrm>
                <a:off x="540319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3" name="Ovale 572"/>
              <p:cNvSpPr/>
              <p:nvPr/>
            </p:nvSpPr>
            <p:spPr>
              <a:xfrm>
                <a:off x="509862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4" name="Ovale 573"/>
              <p:cNvSpPr/>
              <p:nvPr/>
            </p:nvSpPr>
            <p:spPr>
              <a:xfrm>
                <a:off x="525091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5" name="Ovale 574"/>
              <p:cNvSpPr/>
              <p:nvPr/>
            </p:nvSpPr>
            <p:spPr>
              <a:xfrm>
                <a:off x="4946344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6" name="Ovale 575"/>
              <p:cNvSpPr/>
              <p:nvPr/>
            </p:nvSpPr>
            <p:spPr>
              <a:xfrm>
                <a:off x="4794060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7" name="Ovale 576"/>
              <p:cNvSpPr/>
              <p:nvPr/>
            </p:nvSpPr>
            <p:spPr>
              <a:xfrm>
                <a:off x="464177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8" name="Ovale 577"/>
              <p:cNvSpPr/>
              <p:nvPr/>
            </p:nvSpPr>
            <p:spPr>
              <a:xfrm>
                <a:off x="448949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579" name="Ovale 578"/>
              <p:cNvSpPr/>
              <p:nvPr/>
            </p:nvSpPr>
            <p:spPr>
              <a:xfrm>
                <a:off x="6164616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0" name="Ovale 579"/>
              <p:cNvSpPr/>
              <p:nvPr/>
            </p:nvSpPr>
            <p:spPr>
              <a:xfrm>
                <a:off x="6012332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1" name="Ovale 580"/>
              <p:cNvSpPr/>
              <p:nvPr/>
            </p:nvSpPr>
            <p:spPr>
              <a:xfrm>
                <a:off x="5860048" y="1857306"/>
                <a:ext cx="162000" cy="16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700" dirty="0" smtClean="0">
                    <a:solidFill>
                      <a:srgbClr val="FF0000"/>
                    </a:solidFill>
                  </a:rPr>
                  <a:t>3</a:t>
                </a:r>
                <a:endParaRPr lang="it-IT" sz="7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51" name="CasellaDiTesto 250"/>
          <p:cNvSpPr txBox="1"/>
          <p:nvPr/>
        </p:nvSpPr>
        <p:spPr>
          <a:xfrm>
            <a:off x="257706" y="137734"/>
            <a:ext cx="95680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chemeClr val="accent5">
                    <a:lumMod val="75000"/>
                  </a:schemeClr>
                </a:solidFill>
              </a:rPr>
              <a:t>Ottaedro</a:t>
            </a:r>
            <a:endParaRPr lang="it-IT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3" name="CasellaDiTesto 252"/>
          <p:cNvSpPr txBox="1"/>
          <p:nvPr/>
        </p:nvSpPr>
        <p:spPr>
          <a:xfrm>
            <a:off x="4903504" y="1013457"/>
            <a:ext cx="1617751" cy="784830"/>
          </a:xfrm>
          <a:prstGeom prst="rect">
            <a:avLst/>
          </a:prstGeom>
          <a:solidFill>
            <a:srgbClr val="BF9007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it-IT" sz="2800" dirty="0" smtClean="0"/>
              <a:t>D1-D2-D3</a:t>
            </a:r>
          </a:p>
          <a:p>
            <a:pPr algn="ctr">
              <a:lnSpc>
                <a:spcPts val="2700"/>
              </a:lnSpc>
            </a:pPr>
            <a:r>
              <a:rPr lang="it-IT" sz="2800" dirty="0" smtClean="0"/>
              <a:t>Tempo</a:t>
            </a:r>
          </a:p>
        </p:txBody>
      </p:sp>
      <p:sp>
        <p:nvSpPr>
          <p:cNvPr id="206" name="CasellaDiTesto 205"/>
          <p:cNvSpPr txBox="1"/>
          <p:nvPr/>
        </p:nvSpPr>
        <p:spPr>
          <a:xfrm>
            <a:off x="2169142" y="569"/>
            <a:ext cx="263764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it-IT" sz="1800" dirty="0" err="1"/>
              <a:t>Step</a:t>
            </a:r>
            <a:r>
              <a:rPr lang="it-IT" sz="1800" dirty="0"/>
              <a:t> </a:t>
            </a:r>
            <a:r>
              <a:rPr lang="it-IT" sz="1800" dirty="0" smtClean="0"/>
              <a:t>8: 15*13*3</a:t>
            </a:r>
            <a:r>
              <a:rPr lang="it-IT" sz="1800" dirty="0" smtClean="0">
                <a:sym typeface="Wingdings" panose="05000000000000000000" pitchFamily="2" charset="2"/>
              </a:rPr>
              <a:t>45*9*3</a:t>
            </a:r>
            <a:endParaRPr lang="it-IT" sz="1800" dirty="0"/>
          </a:p>
        </p:txBody>
      </p:sp>
      <p:sp>
        <p:nvSpPr>
          <p:cNvPr id="239" name="CasellaDiTesto 238"/>
          <p:cNvSpPr txBox="1"/>
          <p:nvPr/>
        </p:nvSpPr>
        <p:spPr>
          <a:xfrm>
            <a:off x="736106" y="975446"/>
            <a:ext cx="64953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chemeClr val="accent5">
                    <a:lumMod val="75000"/>
                  </a:schemeClr>
                </a:solidFill>
              </a:rPr>
              <a:t>3 assi</a:t>
            </a:r>
            <a:endParaRPr lang="it-IT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Connettore 1 63"/>
          <p:cNvCxnSpPr/>
          <p:nvPr/>
        </p:nvCxnSpPr>
        <p:spPr>
          <a:xfrm flipH="1">
            <a:off x="4790407" y="2258426"/>
            <a:ext cx="637933" cy="565070"/>
          </a:xfrm>
          <a:prstGeom prst="line">
            <a:avLst/>
          </a:prstGeom>
          <a:ln w="6350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magin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69" y="359969"/>
            <a:ext cx="5435264" cy="5476285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48" name="Connettore 1 47"/>
          <p:cNvCxnSpPr/>
          <p:nvPr/>
        </p:nvCxnSpPr>
        <p:spPr>
          <a:xfrm flipV="1">
            <a:off x="3426703" y="860619"/>
            <a:ext cx="0" cy="4311658"/>
          </a:xfrm>
          <a:prstGeom prst="line">
            <a:avLst/>
          </a:prstGeom>
          <a:ln w="63500">
            <a:solidFill>
              <a:srgbClr val="00206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177" y="1311201"/>
            <a:ext cx="5946844" cy="4411676"/>
          </a:xfrm>
          <a:prstGeom prst="rect">
            <a:avLst/>
          </a:prstGeom>
        </p:spPr>
      </p:pic>
      <p:cxnSp>
        <p:nvCxnSpPr>
          <p:cNvPr id="14" name="Connettore 1 13"/>
          <p:cNvCxnSpPr/>
          <p:nvPr/>
        </p:nvCxnSpPr>
        <p:spPr>
          <a:xfrm>
            <a:off x="5927177" y="3162445"/>
            <a:ext cx="5946843" cy="97464"/>
          </a:xfrm>
          <a:prstGeom prst="line">
            <a:avLst/>
          </a:prstGeom>
          <a:ln w="63500">
            <a:solidFill>
              <a:srgbClr val="00B0F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8074158" y="1311201"/>
            <a:ext cx="2088787" cy="4234559"/>
          </a:xfrm>
          <a:prstGeom prst="line">
            <a:avLst/>
          </a:prstGeom>
          <a:ln w="63500">
            <a:solidFill>
              <a:srgbClr val="00B05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V="1">
            <a:off x="7530218" y="1311201"/>
            <a:ext cx="2644364" cy="4411679"/>
          </a:xfrm>
          <a:prstGeom prst="line">
            <a:avLst/>
          </a:prstGeom>
          <a:ln w="6350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 rot="16200000">
            <a:off x="8230307" y="1955581"/>
            <a:ext cx="12441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000" b="1" dirty="0" smtClean="0">
                <a:solidFill>
                  <a:schemeClr val="bg1"/>
                </a:solidFill>
              </a:rPr>
              <a:t>Momento</a:t>
            </a:r>
            <a:endParaRPr lang="it-IT" sz="20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5943168" y="961225"/>
            <a:ext cx="2334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000" b="1" dirty="0" smtClean="0">
                <a:solidFill>
                  <a:srgbClr val="FF0000"/>
                </a:solidFill>
              </a:rPr>
              <a:t>Parte in Antimateria</a:t>
            </a:r>
            <a:endParaRPr lang="it-IT" sz="2000" b="1" i="0" dirty="0">
              <a:solidFill>
                <a:srgbClr val="FF0000"/>
              </a:solidFill>
              <a:effectLst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9895878" y="959693"/>
            <a:ext cx="19086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000" b="1" dirty="0" smtClean="0">
                <a:solidFill>
                  <a:srgbClr val="002060"/>
                </a:solidFill>
              </a:rPr>
              <a:t>Parte in Materia</a:t>
            </a:r>
            <a:endParaRPr lang="it-IT" sz="2000" b="1" i="0" dirty="0">
              <a:solidFill>
                <a:srgbClr val="002060"/>
              </a:solidFill>
              <a:effectLst/>
            </a:endParaRPr>
          </a:p>
        </p:txBody>
      </p:sp>
      <p:cxnSp>
        <p:nvCxnSpPr>
          <p:cNvPr id="41" name="Connettore 1 40"/>
          <p:cNvCxnSpPr/>
          <p:nvPr/>
        </p:nvCxnSpPr>
        <p:spPr>
          <a:xfrm>
            <a:off x="1186927" y="2811179"/>
            <a:ext cx="4414073" cy="384522"/>
          </a:xfrm>
          <a:prstGeom prst="line">
            <a:avLst/>
          </a:prstGeom>
          <a:ln w="63500">
            <a:solidFill>
              <a:srgbClr val="00B05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>
            <a:off x="114793" y="-55887"/>
            <a:ext cx="12450915" cy="53660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tabLst>
                <a:tab pos="6188075" algn="l"/>
                <a:tab pos="7081838" algn="l"/>
              </a:tabLst>
            </a:pPr>
            <a:r>
              <a:rPr lang="it-IT" sz="3200" b="1" dirty="0" smtClean="0">
                <a:solidFill>
                  <a:srgbClr val="0070C0"/>
                </a:solidFill>
              </a:rPr>
              <a:t>Magic </a:t>
            </a:r>
            <a:r>
              <a:rPr lang="it-IT" sz="3200" b="1" dirty="0" err="1" smtClean="0">
                <a:solidFill>
                  <a:srgbClr val="0070C0"/>
                </a:solidFill>
              </a:rPr>
              <a:t>Universe</a:t>
            </a:r>
            <a:r>
              <a:rPr lang="it-IT" sz="3200" b="1" dirty="0" smtClean="0">
                <a:solidFill>
                  <a:srgbClr val="0070C0"/>
                </a:solidFill>
              </a:rPr>
              <a:t>: Dove siamo e come ci siamo arrivati</a:t>
            </a:r>
            <a:endParaRPr lang="it-IT" sz="3200" b="1" dirty="0">
              <a:solidFill>
                <a:srgbClr val="0070C0"/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10138946" y="1894762"/>
            <a:ext cx="1687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Universo </a:t>
            </a:r>
          </a:p>
          <a:p>
            <a:pPr algn="ctr" fontAlgn="base"/>
            <a:r>
              <a:rPr lang="it-IT" sz="2000" b="1" dirty="0">
                <a:solidFill>
                  <a:schemeClr val="bg1"/>
                </a:solidFill>
              </a:rPr>
              <a:t>s</a:t>
            </a:r>
            <a:r>
              <a:rPr lang="it-IT" sz="2000" b="1" dirty="0" smtClean="0">
                <a:solidFill>
                  <a:schemeClr val="bg1"/>
                </a:solidFill>
              </a:rPr>
              <a:t>ettentrionale</a:t>
            </a:r>
          </a:p>
          <a:p>
            <a:pPr algn="ctr" fontAlgn="base"/>
            <a:r>
              <a:rPr lang="it-IT" sz="2000" b="1" dirty="0">
                <a:solidFill>
                  <a:schemeClr val="bg1"/>
                </a:solidFill>
              </a:rPr>
              <a:t>M</a:t>
            </a:r>
            <a:r>
              <a:rPr lang="it-IT" sz="2000" b="1" i="0" dirty="0" smtClean="0">
                <a:solidFill>
                  <a:schemeClr val="bg1"/>
                </a:solidFill>
                <a:effectLst/>
              </a:rPr>
              <a:t>ateria</a:t>
            </a:r>
            <a:endParaRPr lang="it-IT" sz="20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5995803" y="3717619"/>
            <a:ext cx="1471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Universo </a:t>
            </a:r>
          </a:p>
          <a:p>
            <a:pPr algn="ctr" fontAlgn="base"/>
            <a:r>
              <a:rPr lang="it-IT" sz="2000" b="1" dirty="0">
                <a:solidFill>
                  <a:schemeClr val="bg1"/>
                </a:solidFill>
              </a:rPr>
              <a:t>m</a:t>
            </a:r>
            <a:r>
              <a:rPr lang="it-IT" sz="2000" b="1" dirty="0" smtClean="0">
                <a:solidFill>
                  <a:schemeClr val="bg1"/>
                </a:solidFill>
              </a:rPr>
              <a:t>eridionale</a:t>
            </a:r>
          </a:p>
          <a:p>
            <a:pPr algn="ctr" fontAlgn="base"/>
            <a:r>
              <a:rPr lang="it-IT" sz="2000" b="1" dirty="0" smtClean="0">
                <a:solidFill>
                  <a:schemeClr val="bg1"/>
                </a:solidFill>
              </a:rPr>
              <a:t>A</a:t>
            </a:r>
            <a:r>
              <a:rPr lang="it-IT" sz="2000" b="1" i="0" dirty="0" smtClean="0">
                <a:solidFill>
                  <a:schemeClr val="bg1"/>
                </a:solidFill>
                <a:effectLst/>
              </a:rPr>
              <a:t>ntimateria</a:t>
            </a:r>
            <a:endParaRPr lang="it-IT" sz="20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47" name="Rettangolo 46"/>
          <p:cNvSpPr/>
          <p:nvPr/>
        </p:nvSpPr>
        <p:spPr>
          <a:xfrm>
            <a:off x="9746070" y="3388890"/>
            <a:ext cx="1590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400" b="1" dirty="0" smtClean="0">
                <a:solidFill>
                  <a:srgbClr val="FF00FF"/>
                </a:solidFill>
                <a:effectLst>
                  <a:outerShdw dist="50800" dir="5400000" algn="ctr" rotWithShape="0">
                    <a:schemeClr val="tx1"/>
                  </a:outerShdw>
                </a:effectLst>
              </a:rPr>
              <a:t>Siamo qui?</a:t>
            </a:r>
            <a:endParaRPr lang="it-IT" sz="2400" b="1" i="0" dirty="0">
              <a:solidFill>
                <a:srgbClr val="FF00FF"/>
              </a:solidFill>
              <a:effectLst>
                <a:outerShdw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6663437" y="393078"/>
            <a:ext cx="5141105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it-IT"/>
            </a:defPPr>
            <a:lvl1pPr>
              <a:tabLst>
                <a:tab pos="6188075" algn="l"/>
              </a:tabLst>
              <a:defRPr sz="3200" b="1">
                <a:solidFill>
                  <a:srgbClr val="0070C0"/>
                </a:solidFill>
              </a:defRPr>
            </a:lvl1pPr>
          </a:lstStyle>
          <a:p>
            <a:pPr algn="ctr">
              <a:lnSpc>
                <a:spcPts val="2200"/>
              </a:lnSpc>
            </a:pP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</a:rPr>
              <a:t>Uno </a:t>
            </a:r>
            <a:r>
              <a:rPr lang="it-IT" sz="2400" dirty="0">
                <a:solidFill>
                  <a:schemeClr val="bg1">
                    <a:lumMod val="50000"/>
                  </a:schemeClr>
                </a:solidFill>
              </a:rPr>
              <a:t>spazio-tempo, un cono di materia </a:t>
            </a:r>
            <a:endParaRPr lang="it-IT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ts val="2200"/>
              </a:lnSpc>
            </a:pP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</a:rPr>
              <a:t>ed </a:t>
            </a:r>
            <a:r>
              <a:rPr lang="it-IT" sz="2400" dirty="0">
                <a:solidFill>
                  <a:schemeClr val="bg1">
                    <a:lumMod val="50000"/>
                  </a:schemeClr>
                </a:solidFill>
              </a:rPr>
              <a:t>uno di </a:t>
            </a: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</a:rPr>
              <a:t>antimateria e </a:t>
            </a:r>
            <a:r>
              <a:rPr lang="it-IT" sz="2400" dirty="0">
                <a:solidFill>
                  <a:schemeClr val="bg1">
                    <a:lumMod val="50000"/>
                  </a:schemeClr>
                </a:solidFill>
              </a:rPr>
              <a:t>tanta energia</a:t>
            </a:r>
          </a:p>
        </p:txBody>
      </p:sp>
      <p:pic>
        <p:nvPicPr>
          <p:cNvPr id="77" name="Immagine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7547" y="5087527"/>
            <a:ext cx="768535" cy="883303"/>
          </a:xfrm>
          <a:prstGeom prst="rect">
            <a:avLst/>
          </a:prstGeom>
        </p:spPr>
      </p:pic>
      <p:sp>
        <p:nvSpPr>
          <p:cNvPr id="36" name="Esagono 35"/>
          <p:cNvSpPr/>
          <p:nvPr/>
        </p:nvSpPr>
        <p:spPr>
          <a:xfrm rot="5400000">
            <a:off x="274319" y="4682361"/>
            <a:ext cx="1954926" cy="1721595"/>
          </a:xfrm>
          <a:prstGeom prst="hexag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6" name="Connettore 1 55"/>
          <p:cNvCxnSpPr>
            <a:stCxn id="36" idx="3"/>
            <a:endCxn id="36" idx="0"/>
          </p:cNvCxnSpPr>
          <p:nvPr/>
        </p:nvCxnSpPr>
        <p:spPr>
          <a:xfrm>
            <a:off x="1251782" y="4565696"/>
            <a:ext cx="0" cy="1954926"/>
          </a:xfrm>
          <a:prstGeom prst="line">
            <a:avLst/>
          </a:prstGeom>
          <a:ln w="63500">
            <a:solidFill>
              <a:srgbClr val="00206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/>
          <p:cNvCxnSpPr>
            <a:stCxn id="36" idx="1"/>
            <a:endCxn id="36" idx="4"/>
          </p:cNvCxnSpPr>
          <p:nvPr/>
        </p:nvCxnSpPr>
        <p:spPr>
          <a:xfrm flipV="1">
            <a:off x="390985" y="4996095"/>
            <a:ext cx="1721595" cy="1094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Immagin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49995" flipV="1">
            <a:off x="1283301" y="5035753"/>
            <a:ext cx="798534" cy="905607"/>
          </a:xfrm>
          <a:prstGeom prst="rect">
            <a:avLst/>
          </a:prstGeom>
        </p:spPr>
      </p:pic>
      <p:sp>
        <p:nvSpPr>
          <p:cNvPr id="76" name="Ovale 75"/>
          <p:cNvSpPr/>
          <p:nvPr/>
        </p:nvSpPr>
        <p:spPr>
          <a:xfrm>
            <a:off x="483233" y="5212747"/>
            <a:ext cx="305498" cy="665024"/>
          </a:xfrm>
          <a:prstGeom prst="ellipse">
            <a:avLst/>
          </a:prstGeom>
          <a:solidFill>
            <a:srgbClr val="00B0F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Rettangolo 85"/>
          <p:cNvSpPr/>
          <p:nvPr/>
        </p:nvSpPr>
        <p:spPr>
          <a:xfrm>
            <a:off x="1537742" y="6205562"/>
            <a:ext cx="1063822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1900"/>
              </a:lnSpc>
            </a:pPr>
            <a:r>
              <a:rPr lang="it-IT" b="1" dirty="0" smtClean="0">
                <a:solidFill>
                  <a:srgbClr val="FF0000"/>
                </a:solidFill>
              </a:rPr>
              <a:t>Tempo </a:t>
            </a:r>
            <a:r>
              <a:rPr lang="it-IT" b="1" dirty="0" smtClean="0">
                <a:solidFill>
                  <a:srgbClr val="222222"/>
                </a:solidFill>
              </a:rPr>
              <a:t>(Ottaedro): 6 Buchi neri in ABCEFG in </a:t>
            </a:r>
            <a:r>
              <a:rPr lang="it-IT" b="1" dirty="0" smtClean="0">
                <a:solidFill>
                  <a:srgbClr val="222222"/>
                </a:solidFill>
              </a:rPr>
              <a:t>espansione legati </a:t>
            </a:r>
            <a:r>
              <a:rPr lang="it-IT" b="1" dirty="0" smtClean="0">
                <a:solidFill>
                  <a:srgbClr val="222222"/>
                </a:solidFill>
              </a:rPr>
              <a:t>da Gravitone con buco nero virtuale al centro D </a:t>
            </a:r>
          </a:p>
          <a:p>
            <a:pPr fontAlgn="base">
              <a:lnSpc>
                <a:spcPts val="1900"/>
              </a:lnSpc>
            </a:pPr>
            <a:r>
              <a:rPr lang="it-IT" b="1" dirty="0" smtClean="0">
                <a:solidFill>
                  <a:srgbClr val="FF0000"/>
                </a:solidFill>
              </a:rPr>
              <a:t>Spazio</a:t>
            </a:r>
            <a:r>
              <a:rPr lang="it-IT" b="1" dirty="0" smtClean="0">
                <a:solidFill>
                  <a:srgbClr val="222222"/>
                </a:solidFill>
              </a:rPr>
              <a:t> (Esaedro): cresce al suo interno contenente </a:t>
            </a:r>
            <a:r>
              <a:rPr lang="it-IT" b="1" dirty="0" smtClean="0">
                <a:solidFill>
                  <a:srgbClr val="FF0000"/>
                </a:solidFill>
              </a:rPr>
              <a:t>Energia </a:t>
            </a:r>
            <a:r>
              <a:rPr lang="it-IT" b="1" dirty="0" smtClean="0">
                <a:solidFill>
                  <a:srgbClr val="222222"/>
                </a:solidFill>
              </a:rPr>
              <a:t> </a:t>
            </a:r>
            <a:r>
              <a:rPr lang="it-IT" b="1" dirty="0">
                <a:solidFill>
                  <a:srgbClr val="222222"/>
                </a:solidFill>
              </a:rPr>
              <a:t>che con le sue forze crea la </a:t>
            </a:r>
            <a:r>
              <a:rPr lang="it-IT" b="1" dirty="0" smtClean="0">
                <a:solidFill>
                  <a:srgbClr val="FF0000"/>
                </a:solidFill>
              </a:rPr>
              <a:t>Materia e l’Antimateria.</a:t>
            </a:r>
            <a:endParaRPr lang="it-IT" b="1" i="0" dirty="0">
              <a:solidFill>
                <a:srgbClr val="FF0000"/>
              </a:solidFill>
              <a:effectLst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3031786" y="2396406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D</a:t>
            </a:r>
            <a:endParaRPr lang="it-IT" sz="2400" b="1" dirty="0"/>
          </a:p>
        </p:txBody>
      </p:sp>
      <p:sp>
        <p:nvSpPr>
          <p:cNvPr id="34" name="Ovale 33"/>
          <p:cNvSpPr/>
          <p:nvPr/>
        </p:nvSpPr>
        <p:spPr>
          <a:xfrm>
            <a:off x="8800134" y="1033352"/>
            <a:ext cx="566236" cy="526251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rmAutofit fontScale="92500" lnSpcReduction="20000"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83" name="Ovale 82"/>
          <p:cNvSpPr/>
          <p:nvPr/>
        </p:nvSpPr>
        <p:spPr>
          <a:xfrm>
            <a:off x="10217185" y="1331664"/>
            <a:ext cx="566236" cy="526251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rmAutofit fontScale="92500" lnSpcReduction="20000"/>
          </a:bodyPr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E</a:t>
            </a:r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84" name="Ovale 83"/>
          <p:cNvSpPr/>
          <p:nvPr/>
        </p:nvSpPr>
        <p:spPr>
          <a:xfrm>
            <a:off x="8750494" y="5202093"/>
            <a:ext cx="566236" cy="526251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rmAutofit fontScale="92500" lnSpcReduction="20000"/>
          </a:bodyPr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B</a:t>
            </a:r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90" name="Ovale 89"/>
          <p:cNvSpPr/>
          <p:nvPr/>
        </p:nvSpPr>
        <p:spPr>
          <a:xfrm>
            <a:off x="10258071" y="5130449"/>
            <a:ext cx="566236" cy="526251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rmAutofit fontScale="92500" lnSpcReduction="20000"/>
          </a:bodyPr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C</a:t>
            </a:r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91" name="Ovale 90"/>
          <p:cNvSpPr/>
          <p:nvPr/>
        </p:nvSpPr>
        <p:spPr>
          <a:xfrm>
            <a:off x="7440814" y="1353511"/>
            <a:ext cx="566236" cy="526251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rmAutofit fontScale="92500" lnSpcReduction="20000"/>
          </a:bodyPr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F</a:t>
            </a:r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92" name="Ovale 91"/>
          <p:cNvSpPr/>
          <p:nvPr/>
        </p:nvSpPr>
        <p:spPr>
          <a:xfrm>
            <a:off x="6974512" y="5097766"/>
            <a:ext cx="566236" cy="526251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rmAutofit fontScale="92500" lnSpcReduction="20000"/>
          </a:bodyPr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G</a:t>
            </a:r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94" name="Ovale 93"/>
          <p:cNvSpPr/>
          <p:nvPr/>
        </p:nvSpPr>
        <p:spPr>
          <a:xfrm>
            <a:off x="1122477" y="6404825"/>
            <a:ext cx="279848" cy="283494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B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97" name="Ovale 96"/>
          <p:cNvSpPr/>
          <p:nvPr/>
        </p:nvSpPr>
        <p:spPr>
          <a:xfrm>
            <a:off x="1113612" y="4313001"/>
            <a:ext cx="279848" cy="283494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A</a:t>
            </a:r>
            <a:endParaRPr lang="it-IT" b="1" dirty="0">
              <a:solidFill>
                <a:srgbClr val="002060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10301191" y="2902255"/>
            <a:ext cx="540000" cy="540000"/>
            <a:chOff x="10301191" y="2887967"/>
            <a:chExt cx="540000" cy="540000"/>
          </a:xfrm>
        </p:grpSpPr>
        <p:sp>
          <p:nvSpPr>
            <p:cNvPr id="105" name="Ovale 104"/>
            <p:cNvSpPr/>
            <p:nvPr/>
          </p:nvSpPr>
          <p:spPr>
            <a:xfrm>
              <a:off x="10301191" y="2887967"/>
              <a:ext cx="540000" cy="54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4925">
              <a:solidFill>
                <a:srgbClr val="FF0000"/>
              </a:solidFill>
            </a:ln>
          </p:spPr>
          <p:txBody>
            <a:bodyPr wrap="none" lIns="18000" tIns="18000" rIns="18000" bIns="18000" rtlCol="0" anchor="ctr" anchorCtr="1">
              <a:normAutofit fontScale="92500" lnSpcReduction="20000"/>
            </a:bodyPr>
            <a:lstStyle/>
            <a:p>
              <a:r>
                <a:rPr lang="it-IT" sz="2800" b="1" dirty="0">
                  <a:solidFill>
                    <a:srgbClr val="002060"/>
                  </a:solidFill>
                </a:rPr>
                <a:t>A</a:t>
              </a:r>
            </a:p>
          </p:txBody>
        </p:sp>
        <p:pic>
          <p:nvPicPr>
            <p:cNvPr id="103" name="Immagine 1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39807" y="2928051"/>
              <a:ext cx="468000" cy="4659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0" name="Gruppo 69"/>
          <p:cNvGrpSpPr/>
          <p:nvPr/>
        </p:nvGrpSpPr>
        <p:grpSpPr>
          <a:xfrm>
            <a:off x="1628329" y="5330549"/>
            <a:ext cx="360000" cy="360000"/>
            <a:chOff x="1628329" y="5300069"/>
            <a:chExt cx="360000" cy="360000"/>
          </a:xfrm>
        </p:grpSpPr>
        <p:sp>
          <p:nvSpPr>
            <p:cNvPr id="106" name="Ovale 105"/>
            <p:cNvSpPr/>
            <p:nvPr/>
          </p:nvSpPr>
          <p:spPr>
            <a:xfrm>
              <a:off x="1628329" y="5300069"/>
              <a:ext cx="360000" cy="36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4925">
              <a:solidFill>
                <a:srgbClr val="FF0000"/>
              </a:solidFill>
            </a:ln>
          </p:spPr>
          <p:txBody>
            <a:bodyPr wrap="none" lIns="18000" tIns="18000" rIns="18000" bIns="18000" rtlCol="0" anchor="ctr" anchorCtr="1">
              <a:normAutofit fontScale="55000" lnSpcReduction="20000"/>
            </a:bodyPr>
            <a:lstStyle/>
            <a:p>
              <a:endParaRPr lang="it-IT" sz="2800" b="1" dirty="0">
                <a:solidFill>
                  <a:srgbClr val="002060"/>
                </a:solidFill>
              </a:endParaRPr>
            </a:p>
          </p:txBody>
        </p:sp>
        <p:pic>
          <p:nvPicPr>
            <p:cNvPr id="104" name="Immagine 10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1445" y="5321160"/>
              <a:ext cx="325446" cy="324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9" name="Immagin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94278">
            <a:off x="2628415" y="2832752"/>
            <a:ext cx="945899" cy="927177"/>
          </a:xfrm>
          <a:prstGeom prst="rect">
            <a:avLst/>
          </a:prstGeom>
        </p:spPr>
      </p:pic>
      <p:sp>
        <p:nvSpPr>
          <p:cNvPr id="101" name="Ovale 100"/>
          <p:cNvSpPr/>
          <p:nvPr/>
        </p:nvSpPr>
        <p:spPr>
          <a:xfrm rot="19053570">
            <a:off x="2755064" y="3022771"/>
            <a:ext cx="383000" cy="822673"/>
          </a:xfrm>
          <a:prstGeom prst="ellipse">
            <a:avLst/>
          </a:prstGeom>
          <a:solidFill>
            <a:srgbClr val="00B0F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0" name="Immagin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55284" flipV="1">
            <a:off x="3322545" y="2109687"/>
            <a:ext cx="987833" cy="1135350"/>
          </a:xfrm>
          <a:prstGeom prst="rect">
            <a:avLst/>
          </a:prstGeom>
        </p:spPr>
      </p:pic>
      <p:cxnSp>
        <p:nvCxnSpPr>
          <p:cNvPr id="45" name="Connettore 1 44"/>
          <p:cNvCxnSpPr>
            <a:stCxn id="29" idx="0"/>
          </p:cNvCxnSpPr>
          <p:nvPr/>
        </p:nvCxnSpPr>
        <p:spPr>
          <a:xfrm flipH="1">
            <a:off x="2834817" y="2987573"/>
            <a:ext cx="612347" cy="698859"/>
          </a:xfrm>
          <a:prstGeom prst="line">
            <a:avLst/>
          </a:prstGeom>
          <a:ln w="6350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1 101"/>
          <p:cNvCxnSpPr/>
          <p:nvPr/>
        </p:nvCxnSpPr>
        <p:spPr>
          <a:xfrm flipH="1">
            <a:off x="3447165" y="2260459"/>
            <a:ext cx="639997" cy="723761"/>
          </a:xfrm>
          <a:prstGeom prst="line">
            <a:avLst/>
          </a:prstGeom>
          <a:ln w="63500">
            <a:solidFill>
              <a:srgbClr val="FF0000">
                <a:alpha val="50000"/>
              </a:srgb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2474679" y="2119745"/>
            <a:ext cx="1944921" cy="1762125"/>
          </a:xfrm>
          <a:prstGeom prst="line">
            <a:avLst/>
          </a:prstGeom>
          <a:ln w="34925">
            <a:solidFill>
              <a:srgbClr val="00B0F0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3654646" y="2368473"/>
            <a:ext cx="520241" cy="492025"/>
            <a:chOff x="3693306" y="2434928"/>
            <a:chExt cx="520241" cy="492025"/>
          </a:xfrm>
        </p:grpSpPr>
        <p:sp>
          <p:nvSpPr>
            <p:cNvPr id="108" name="Ovale 107"/>
            <p:cNvSpPr/>
            <p:nvPr/>
          </p:nvSpPr>
          <p:spPr>
            <a:xfrm>
              <a:off x="3693306" y="2434928"/>
              <a:ext cx="520241" cy="4920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4925">
              <a:solidFill>
                <a:srgbClr val="FF0000"/>
              </a:solidFill>
            </a:ln>
          </p:spPr>
          <p:txBody>
            <a:bodyPr wrap="none" lIns="18000" tIns="18000" rIns="18000" bIns="18000" rtlCol="0" anchor="ctr" anchorCtr="1">
              <a:normAutofit fontScale="85000" lnSpcReduction="20000"/>
            </a:bodyPr>
            <a:lstStyle/>
            <a:p>
              <a:endParaRPr lang="it-IT" sz="2800" b="1" dirty="0">
                <a:solidFill>
                  <a:srgbClr val="002060"/>
                </a:solidFill>
              </a:endParaRPr>
            </a:p>
          </p:txBody>
        </p:sp>
        <p:pic>
          <p:nvPicPr>
            <p:cNvPr id="109" name="Immagine 10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1561" y="2459402"/>
              <a:ext cx="470307" cy="442823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78" name="Connettore 1 77"/>
          <p:cNvCxnSpPr/>
          <p:nvPr/>
        </p:nvCxnSpPr>
        <p:spPr>
          <a:xfrm flipH="1">
            <a:off x="283846" y="4954578"/>
            <a:ext cx="1959522" cy="1164470"/>
          </a:xfrm>
          <a:prstGeom prst="line">
            <a:avLst/>
          </a:prstGeom>
          <a:ln w="6350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>
            <a:off x="284231" y="4954578"/>
            <a:ext cx="1959136" cy="1118625"/>
          </a:xfrm>
          <a:prstGeom prst="line">
            <a:avLst/>
          </a:prstGeom>
          <a:ln w="63500">
            <a:solidFill>
              <a:srgbClr val="00B05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1 109"/>
          <p:cNvCxnSpPr/>
          <p:nvPr/>
        </p:nvCxnSpPr>
        <p:spPr>
          <a:xfrm>
            <a:off x="358710" y="5503943"/>
            <a:ext cx="1793647" cy="25140"/>
          </a:xfrm>
          <a:prstGeom prst="line">
            <a:avLst/>
          </a:prstGeom>
          <a:ln w="34925">
            <a:solidFill>
              <a:srgbClr val="00B0F0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e 110"/>
          <p:cNvSpPr/>
          <p:nvPr/>
        </p:nvSpPr>
        <p:spPr>
          <a:xfrm>
            <a:off x="403685" y="4678646"/>
            <a:ext cx="1692000" cy="17280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Ovale 97"/>
          <p:cNvSpPr/>
          <p:nvPr/>
        </p:nvSpPr>
        <p:spPr>
          <a:xfrm>
            <a:off x="2094847" y="4824131"/>
            <a:ext cx="279848" cy="283494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99" name="Ovale 98"/>
          <p:cNvSpPr/>
          <p:nvPr/>
        </p:nvSpPr>
        <p:spPr>
          <a:xfrm>
            <a:off x="151161" y="4824131"/>
            <a:ext cx="279848" cy="283494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F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95" name="Ovale 94"/>
          <p:cNvSpPr/>
          <p:nvPr/>
        </p:nvSpPr>
        <p:spPr>
          <a:xfrm>
            <a:off x="151161" y="5947536"/>
            <a:ext cx="279848" cy="283494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G</a:t>
            </a:r>
          </a:p>
        </p:txBody>
      </p:sp>
      <p:sp>
        <p:nvSpPr>
          <p:cNvPr id="93" name="Ovale 92"/>
          <p:cNvSpPr/>
          <p:nvPr/>
        </p:nvSpPr>
        <p:spPr>
          <a:xfrm>
            <a:off x="2094847" y="5947536"/>
            <a:ext cx="279848" cy="283494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C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96" name="Ovale 95"/>
          <p:cNvSpPr/>
          <p:nvPr/>
        </p:nvSpPr>
        <p:spPr>
          <a:xfrm>
            <a:off x="1119199" y="5385220"/>
            <a:ext cx="279848" cy="283494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D</a:t>
            </a:r>
            <a:endParaRPr lang="it-IT" b="1" dirty="0">
              <a:solidFill>
                <a:srgbClr val="002060"/>
              </a:solidFill>
            </a:endParaRPr>
          </a:p>
        </p:txBody>
      </p:sp>
      <p:cxnSp>
        <p:nvCxnSpPr>
          <p:cNvPr id="68" name="Connettore 1 67"/>
          <p:cNvCxnSpPr>
            <a:stCxn id="34" idx="4"/>
          </p:cNvCxnSpPr>
          <p:nvPr/>
        </p:nvCxnSpPr>
        <p:spPr>
          <a:xfrm flipH="1">
            <a:off x="8999498" y="1559603"/>
            <a:ext cx="83754" cy="3640588"/>
          </a:xfrm>
          <a:prstGeom prst="line">
            <a:avLst/>
          </a:prstGeom>
          <a:ln w="6350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e 88"/>
          <p:cNvSpPr/>
          <p:nvPr/>
        </p:nvSpPr>
        <p:spPr>
          <a:xfrm>
            <a:off x="8741765" y="3391400"/>
            <a:ext cx="566236" cy="526251"/>
          </a:xfrm>
          <a:prstGeom prst="ellips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txBody>
          <a:bodyPr wrap="none" lIns="18000" tIns="18000" rIns="18000" bIns="18000" rtlCol="0" anchor="ctr" anchorCtr="1">
            <a:normAutofit fontScale="92500" lnSpcReduction="20000"/>
          </a:bodyPr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D</a:t>
            </a:r>
            <a:endParaRPr lang="it-IT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45" name="Ovale 44"/>
          <p:cNvSpPr/>
          <p:nvPr/>
        </p:nvSpPr>
        <p:spPr>
          <a:xfrm>
            <a:off x="9261578" y="350817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258092" y="31636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5" name="Ovale 154"/>
          <p:cNvSpPr/>
          <p:nvPr/>
        </p:nvSpPr>
        <p:spPr>
          <a:xfrm>
            <a:off x="9253253" y="29988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6" name="Ovale 155"/>
          <p:cNvSpPr/>
          <p:nvPr/>
        </p:nvSpPr>
        <p:spPr>
          <a:xfrm>
            <a:off x="9261045" y="367368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8" name="CasellaDiTesto 157"/>
          <p:cNvSpPr txBox="1"/>
          <p:nvPr/>
        </p:nvSpPr>
        <p:spPr>
          <a:xfrm>
            <a:off x="9966000" y="3662042"/>
            <a:ext cx="41870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96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62" name="Ovale 61"/>
          <p:cNvSpPr/>
          <p:nvPr/>
        </p:nvSpPr>
        <p:spPr>
          <a:xfrm>
            <a:off x="9255658" y="383475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6" name="Ovale 65"/>
          <p:cNvSpPr/>
          <p:nvPr/>
        </p:nvSpPr>
        <p:spPr>
          <a:xfrm>
            <a:off x="9261045" y="26722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7" name="Ovale 66"/>
          <p:cNvSpPr/>
          <p:nvPr/>
        </p:nvSpPr>
        <p:spPr>
          <a:xfrm>
            <a:off x="9258205" y="2826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9264675" y="3329387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111" name="Ovale 110"/>
          <p:cNvSpPr/>
          <p:nvPr/>
        </p:nvSpPr>
        <p:spPr>
          <a:xfrm>
            <a:off x="9253253" y="400251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6814169" y="3607420"/>
            <a:ext cx="1593455" cy="357429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9*45*3=1215</a:t>
            </a:r>
            <a:endParaRPr lang="it-IT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5856798" y="1877419"/>
            <a:ext cx="1625866" cy="370319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3*3*3*5*3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52" name="Ovale 51"/>
          <p:cNvSpPr/>
          <p:nvPr/>
        </p:nvSpPr>
        <p:spPr>
          <a:xfrm>
            <a:off x="5645316" y="3307420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6</a:t>
            </a:r>
            <a:endParaRPr lang="it-IT" sz="1050" dirty="0"/>
          </a:p>
        </p:txBody>
      </p:sp>
      <p:cxnSp>
        <p:nvCxnSpPr>
          <p:cNvPr id="47" name="Connettore 2 46"/>
          <p:cNvCxnSpPr/>
          <p:nvPr/>
        </p:nvCxnSpPr>
        <p:spPr>
          <a:xfrm flipH="1" flipV="1">
            <a:off x="6933611" y="2234883"/>
            <a:ext cx="803944" cy="1375081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/>
          <p:cNvGrpSpPr/>
          <p:nvPr/>
        </p:nvGrpSpPr>
        <p:grpSpPr>
          <a:xfrm>
            <a:off x="4940729" y="3998301"/>
            <a:ext cx="1380271" cy="162000"/>
            <a:chOff x="5237655" y="4300881"/>
            <a:chExt cx="1380271" cy="162000"/>
          </a:xfrm>
        </p:grpSpPr>
        <p:sp>
          <p:nvSpPr>
            <p:cNvPr id="443" name="Ovale 442"/>
            <p:cNvSpPr/>
            <p:nvPr/>
          </p:nvSpPr>
          <p:spPr>
            <a:xfrm>
              <a:off x="6455926" y="4300881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4" name="Ovale 443"/>
            <p:cNvSpPr/>
            <p:nvPr/>
          </p:nvSpPr>
          <p:spPr>
            <a:xfrm>
              <a:off x="6303643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5" name="Ovale 444"/>
            <p:cNvSpPr/>
            <p:nvPr/>
          </p:nvSpPr>
          <p:spPr>
            <a:xfrm>
              <a:off x="6151359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6" name="Ovale 445"/>
            <p:cNvSpPr/>
            <p:nvPr/>
          </p:nvSpPr>
          <p:spPr>
            <a:xfrm>
              <a:off x="5846791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7" name="Ovale 446"/>
            <p:cNvSpPr/>
            <p:nvPr/>
          </p:nvSpPr>
          <p:spPr>
            <a:xfrm>
              <a:off x="5999075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8" name="Ovale 447"/>
            <p:cNvSpPr/>
            <p:nvPr/>
          </p:nvSpPr>
          <p:spPr>
            <a:xfrm>
              <a:off x="5694507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9" name="Ovale 448"/>
            <p:cNvSpPr/>
            <p:nvPr/>
          </p:nvSpPr>
          <p:spPr>
            <a:xfrm>
              <a:off x="5542223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0" name="Ovale 449"/>
            <p:cNvSpPr/>
            <p:nvPr/>
          </p:nvSpPr>
          <p:spPr>
            <a:xfrm>
              <a:off x="5389939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1" name="Ovale 450"/>
            <p:cNvSpPr/>
            <p:nvPr/>
          </p:nvSpPr>
          <p:spPr>
            <a:xfrm>
              <a:off x="5237655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5103345" y="2606811"/>
            <a:ext cx="1380272" cy="162000"/>
            <a:chOff x="4785187" y="2299877"/>
            <a:chExt cx="1380272" cy="162000"/>
          </a:xfrm>
        </p:grpSpPr>
        <p:sp>
          <p:nvSpPr>
            <p:cNvPr id="474" name="Ovale 473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76" name="Ovale 475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7" name="Ovale 476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8" name="Ovale 477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9" name="Ovale 478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0" name="Ovale 479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1" name="Ovale 480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2" name="Ovale 481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3" name="Ovale 482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932786" y="2601725"/>
            <a:ext cx="162000" cy="1413373"/>
            <a:chOff x="4623839" y="2905475"/>
            <a:chExt cx="162000" cy="1413373"/>
          </a:xfrm>
        </p:grpSpPr>
        <p:sp>
          <p:nvSpPr>
            <p:cNvPr id="82" name="Ovale 81"/>
            <p:cNvSpPr/>
            <p:nvPr/>
          </p:nvSpPr>
          <p:spPr>
            <a:xfrm>
              <a:off x="4623839" y="305784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83" name="Ovale 82"/>
            <p:cNvSpPr/>
            <p:nvPr/>
          </p:nvSpPr>
          <p:spPr>
            <a:xfrm>
              <a:off x="4623839" y="2905475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0" name="Ovale 59"/>
            <p:cNvSpPr/>
            <p:nvPr/>
          </p:nvSpPr>
          <p:spPr>
            <a:xfrm>
              <a:off x="4623839" y="336258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1" name="Ovale 60"/>
            <p:cNvSpPr/>
            <p:nvPr/>
          </p:nvSpPr>
          <p:spPr>
            <a:xfrm>
              <a:off x="4623839" y="321021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70" name="Ovale 69"/>
            <p:cNvSpPr/>
            <p:nvPr/>
          </p:nvSpPr>
          <p:spPr>
            <a:xfrm>
              <a:off x="4623839" y="3514959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1" name="Ovale 100"/>
            <p:cNvSpPr/>
            <p:nvPr/>
          </p:nvSpPr>
          <p:spPr>
            <a:xfrm>
              <a:off x="4623839" y="4140648"/>
              <a:ext cx="162000" cy="1782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2" name="Ovale 101"/>
            <p:cNvSpPr/>
            <p:nvPr/>
          </p:nvSpPr>
          <p:spPr>
            <a:xfrm>
              <a:off x="4623839" y="3972072"/>
              <a:ext cx="162000" cy="178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4" name="Ovale 103"/>
            <p:cNvSpPr/>
            <p:nvPr/>
          </p:nvSpPr>
          <p:spPr>
            <a:xfrm>
              <a:off x="4623839" y="381970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5" name="Ovale 104"/>
            <p:cNvSpPr/>
            <p:nvPr/>
          </p:nvSpPr>
          <p:spPr>
            <a:xfrm>
              <a:off x="4623839" y="366733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6321000" y="2774783"/>
            <a:ext cx="162000" cy="1381504"/>
            <a:chOff x="6619979" y="2478242"/>
            <a:chExt cx="162000" cy="1381504"/>
          </a:xfrm>
        </p:grpSpPr>
        <p:sp>
          <p:nvSpPr>
            <p:cNvPr id="455" name="Ovale 454"/>
            <p:cNvSpPr/>
            <p:nvPr/>
          </p:nvSpPr>
          <p:spPr>
            <a:xfrm>
              <a:off x="6619979" y="354530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6" name="Ovale 455"/>
            <p:cNvSpPr/>
            <p:nvPr/>
          </p:nvSpPr>
          <p:spPr>
            <a:xfrm>
              <a:off x="6619979" y="339287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9" name="Ovale 458"/>
            <p:cNvSpPr/>
            <p:nvPr/>
          </p:nvSpPr>
          <p:spPr>
            <a:xfrm>
              <a:off x="6619979" y="324043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0" name="Ovale 459"/>
            <p:cNvSpPr/>
            <p:nvPr/>
          </p:nvSpPr>
          <p:spPr>
            <a:xfrm>
              <a:off x="6619979" y="308799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4" name="Ovale 463"/>
            <p:cNvSpPr/>
            <p:nvPr/>
          </p:nvSpPr>
          <p:spPr>
            <a:xfrm>
              <a:off x="6619979" y="293555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5" name="Ovale 464"/>
            <p:cNvSpPr/>
            <p:nvPr/>
          </p:nvSpPr>
          <p:spPr>
            <a:xfrm>
              <a:off x="6619979" y="278311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6" name="Ovale 465"/>
            <p:cNvSpPr/>
            <p:nvPr/>
          </p:nvSpPr>
          <p:spPr>
            <a:xfrm>
              <a:off x="6619979" y="263068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7" name="Ovale 466"/>
            <p:cNvSpPr/>
            <p:nvPr/>
          </p:nvSpPr>
          <p:spPr>
            <a:xfrm>
              <a:off x="6619979" y="2478242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2" name="Ovale 471"/>
            <p:cNvSpPr/>
            <p:nvPr/>
          </p:nvSpPr>
          <p:spPr>
            <a:xfrm>
              <a:off x="6619979" y="369774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5081690" y="3323585"/>
            <a:ext cx="1247657" cy="162000"/>
            <a:chOff x="5030296" y="3320006"/>
            <a:chExt cx="1247657" cy="162000"/>
          </a:xfrm>
        </p:grpSpPr>
        <p:sp>
          <p:nvSpPr>
            <p:cNvPr id="220" name="Ovale 219"/>
            <p:cNvSpPr/>
            <p:nvPr/>
          </p:nvSpPr>
          <p:spPr>
            <a:xfrm>
              <a:off x="5030296" y="3320006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21" name="Ovale 220"/>
            <p:cNvSpPr/>
            <p:nvPr/>
          </p:nvSpPr>
          <p:spPr>
            <a:xfrm>
              <a:off x="6115953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2" name="Ovale 221"/>
            <p:cNvSpPr/>
            <p:nvPr/>
          </p:nvSpPr>
          <p:spPr>
            <a:xfrm>
              <a:off x="5963669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3" name="Ovale 222"/>
            <p:cNvSpPr/>
            <p:nvPr/>
          </p:nvSpPr>
          <p:spPr>
            <a:xfrm>
              <a:off x="5811385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4" name="Ovale 223"/>
            <p:cNvSpPr/>
            <p:nvPr/>
          </p:nvSpPr>
          <p:spPr>
            <a:xfrm>
              <a:off x="5506817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5" name="Ovale 224"/>
            <p:cNvSpPr/>
            <p:nvPr/>
          </p:nvSpPr>
          <p:spPr>
            <a:xfrm>
              <a:off x="5659101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6" name="Ovale 225"/>
            <p:cNvSpPr/>
            <p:nvPr/>
          </p:nvSpPr>
          <p:spPr>
            <a:xfrm>
              <a:off x="5354533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7" name="Ovale 226"/>
            <p:cNvSpPr/>
            <p:nvPr/>
          </p:nvSpPr>
          <p:spPr>
            <a:xfrm>
              <a:off x="5202249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4" name="Ovale 233"/>
          <p:cNvSpPr/>
          <p:nvPr/>
        </p:nvSpPr>
        <p:spPr>
          <a:xfrm>
            <a:off x="5636551" y="3542905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5" name="Ovale 234"/>
          <p:cNvSpPr/>
          <p:nvPr/>
        </p:nvSpPr>
        <p:spPr>
          <a:xfrm>
            <a:off x="5636551" y="3390467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7" name="Ovale 236"/>
          <p:cNvSpPr/>
          <p:nvPr/>
        </p:nvSpPr>
        <p:spPr>
          <a:xfrm>
            <a:off x="5636551" y="3847781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8" name="Ovale 237"/>
          <p:cNvSpPr/>
          <p:nvPr/>
        </p:nvSpPr>
        <p:spPr>
          <a:xfrm>
            <a:off x="5636551" y="3238029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9" name="Ovale 238"/>
          <p:cNvSpPr/>
          <p:nvPr/>
        </p:nvSpPr>
        <p:spPr>
          <a:xfrm>
            <a:off x="5636551" y="3085591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2" name="Ovale 241"/>
          <p:cNvSpPr/>
          <p:nvPr/>
        </p:nvSpPr>
        <p:spPr>
          <a:xfrm>
            <a:off x="5636551" y="2933153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5" name="Ovale 244"/>
          <p:cNvSpPr/>
          <p:nvPr/>
        </p:nvSpPr>
        <p:spPr>
          <a:xfrm>
            <a:off x="5636551" y="2772000"/>
            <a:ext cx="162000" cy="162000"/>
          </a:xfrm>
          <a:prstGeom prst="ellipse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6" name="Ovale 245"/>
          <p:cNvSpPr/>
          <p:nvPr/>
        </p:nvSpPr>
        <p:spPr>
          <a:xfrm>
            <a:off x="5636551" y="3695343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9" name="Ovale 248"/>
          <p:cNvSpPr/>
          <p:nvPr/>
        </p:nvSpPr>
        <p:spPr>
          <a:xfrm>
            <a:off x="9880577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0" name="Ovale 249"/>
          <p:cNvSpPr/>
          <p:nvPr/>
        </p:nvSpPr>
        <p:spPr>
          <a:xfrm>
            <a:off x="9728293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1" name="Ovale 250"/>
          <p:cNvSpPr/>
          <p:nvPr/>
        </p:nvSpPr>
        <p:spPr>
          <a:xfrm>
            <a:off x="9576009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2" name="Ovale 251"/>
          <p:cNvSpPr/>
          <p:nvPr/>
        </p:nvSpPr>
        <p:spPr>
          <a:xfrm>
            <a:off x="9103557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3" name="Ovale 252"/>
          <p:cNvSpPr/>
          <p:nvPr/>
        </p:nvSpPr>
        <p:spPr>
          <a:xfrm>
            <a:off x="9423725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4" name="Ovale 253"/>
          <p:cNvSpPr/>
          <p:nvPr/>
        </p:nvSpPr>
        <p:spPr>
          <a:xfrm>
            <a:off x="8951273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5" name="Ovale 254"/>
          <p:cNvSpPr/>
          <p:nvPr/>
        </p:nvSpPr>
        <p:spPr>
          <a:xfrm>
            <a:off x="8798989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6" name="Ovale 255"/>
          <p:cNvSpPr/>
          <p:nvPr/>
        </p:nvSpPr>
        <p:spPr>
          <a:xfrm>
            <a:off x="8646705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30" name="Gruppo 329"/>
          <p:cNvGrpSpPr/>
          <p:nvPr/>
        </p:nvGrpSpPr>
        <p:grpSpPr>
          <a:xfrm rot="2793578">
            <a:off x="5638269" y="3698236"/>
            <a:ext cx="835821" cy="85738"/>
            <a:chOff x="4785187" y="2299877"/>
            <a:chExt cx="1380272" cy="162000"/>
          </a:xfrm>
        </p:grpSpPr>
        <p:sp>
          <p:nvSpPr>
            <p:cNvPr id="331" name="Ovale 330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32" name="Ovale 331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3" name="Ovale 332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4" name="Ovale 333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5" name="Ovale 334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6" name="Ovale 335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7" name="Ovale 336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8" name="Ovale 337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9" name="Ovale 338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51" name="Gruppo 350"/>
          <p:cNvGrpSpPr/>
          <p:nvPr/>
        </p:nvGrpSpPr>
        <p:grpSpPr>
          <a:xfrm rot="2793578">
            <a:off x="4959612" y="3013920"/>
            <a:ext cx="835821" cy="85738"/>
            <a:chOff x="4785187" y="2299877"/>
            <a:chExt cx="1380272" cy="162000"/>
          </a:xfrm>
        </p:grpSpPr>
        <p:sp>
          <p:nvSpPr>
            <p:cNvPr id="352" name="Ovale 35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53" name="Ovale 35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4" name="Ovale 35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5" name="Ovale 35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6" name="Ovale 35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7" name="Ovale 35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8" name="Ovale 35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9" name="Ovale 35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0" name="Ovale 35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61" name="Gruppo 360"/>
          <p:cNvGrpSpPr/>
          <p:nvPr/>
        </p:nvGrpSpPr>
        <p:grpSpPr>
          <a:xfrm rot="18838311">
            <a:off x="4941619" y="3661676"/>
            <a:ext cx="835821" cy="85738"/>
            <a:chOff x="4785187" y="2299877"/>
            <a:chExt cx="1380272" cy="162000"/>
          </a:xfrm>
        </p:grpSpPr>
        <p:sp>
          <p:nvSpPr>
            <p:cNvPr id="362" name="Ovale 36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63" name="Ovale 36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4" name="Ovale 36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5" name="Ovale 36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6" name="Ovale 36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7" name="Ovale 36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8" name="Ovale 36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9" name="Ovale 36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0" name="Ovale 36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71" name="Gruppo 370"/>
          <p:cNvGrpSpPr/>
          <p:nvPr/>
        </p:nvGrpSpPr>
        <p:grpSpPr>
          <a:xfrm rot="18838311">
            <a:off x="5639327" y="2986284"/>
            <a:ext cx="835821" cy="85738"/>
            <a:chOff x="4785187" y="2299877"/>
            <a:chExt cx="1380272" cy="162000"/>
          </a:xfrm>
        </p:grpSpPr>
        <p:sp>
          <p:nvSpPr>
            <p:cNvPr id="372" name="Ovale 37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73" name="Ovale 37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4" name="Ovale 37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5" name="Ovale 37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6" name="Ovale 37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7" name="Ovale 37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8" name="Ovale 37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9" name="Ovale 37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0" name="Ovale 37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82" name="Gruppo 381"/>
          <p:cNvGrpSpPr/>
          <p:nvPr/>
        </p:nvGrpSpPr>
        <p:grpSpPr>
          <a:xfrm rot="2793578">
            <a:off x="9265598" y="2999856"/>
            <a:ext cx="835821" cy="85738"/>
            <a:chOff x="4785187" y="2299877"/>
            <a:chExt cx="1380272" cy="162000"/>
          </a:xfrm>
        </p:grpSpPr>
        <p:sp>
          <p:nvSpPr>
            <p:cNvPr id="383" name="Ovale 38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84" name="Ovale 383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5" name="Ovale 384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6" name="Ovale 385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7" name="Ovale 386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8" name="Ovale 387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9" name="Ovale 388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90" name="Ovale 389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91" name="Ovale 390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02" name="Gruppo 401"/>
          <p:cNvGrpSpPr/>
          <p:nvPr/>
        </p:nvGrpSpPr>
        <p:grpSpPr>
          <a:xfrm rot="18877050">
            <a:off x="9284433" y="3769969"/>
            <a:ext cx="835821" cy="85738"/>
            <a:chOff x="4785187" y="2299877"/>
            <a:chExt cx="1380272" cy="162000"/>
          </a:xfrm>
        </p:grpSpPr>
        <p:sp>
          <p:nvSpPr>
            <p:cNvPr id="403" name="Ovale 40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04" name="Ovale 403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5" name="Ovale 404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6" name="Ovale 405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7" name="Ovale 406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8" name="Ovale 407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9" name="Ovale 408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0" name="Ovale 409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1" name="Ovale 410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12" name="Gruppo 411"/>
          <p:cNvGrpSpPr/>
          <p:nvPr/>
        </p:nvGrpSpPr>
        <p:grpSpPr>
          <a:xfrm>
            <a:off x="9384086" y="2431864"/>
            <a:ext cx="743606" cy="85738"/>
            <a:chOff x="4785187" y="2299877"/>
            <a:chExt cx="1227988" cy="162000"/>
          </a:xfrm>
        </p:grpSpPr>
        <p:sp>
          <p:nvSpPr>
            <p:cNvPr id="413" name="Ovale 41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14" name="Ovale 41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5" name="Ovale 41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6" name="Ovale 41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7" name="Ovale 41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8" name="Ovale 41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9" name="Ovale 41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0" name="Ovale 41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21" name="Gruppo 420"/>
          <p:cNvGrpSpPr/>
          <p:nvPr/>
        </p:nvGrpSpPr>
        <p:grpSpPr>
          <a:xfrm rot="13632344">
            <a:off x="8578837" y="3733473"/>
            <a:ext cx="835821" cy="85738"/>
            <a:chOff x="4785187" y="2299877"/>
            <a:chExt cx="1380272" cy="162000"/>
          </a:xfrm>
        </p:grpSpPr>
        <p:sp>
          <p:nvSpPr>
            <p:cNvPr id="422" name="Ovale 42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23" name="Ovale 42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4" name="Ovale 42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5" name="Ovale 42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6" name="Ovale 42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7" name="Ovale 42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8" name="Ovale 42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9" name="Ovale 42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0" name="Ovale 42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31" name="Gruppo 430"/>
          <p:cNvGrpSpPr/>
          <p:nvPr/>
        </p:nvGrpSpPr>
        <p:grpSpPr>
          <a:xfrm rot="18665451">
            <a:off x="8582425" y="3013725"/>
            <a:ext cx="835821" cy="85738"/>
            <a:chOff x="4785187" y="2299877"/>
            <a:chExt cx="1380272" cy="162000"/>
          </a:xfrm>
        </p:grpSpPr>
        <p:sp>
          <p:nvSpPr>
            <p:cNvPr id="432" name="Ovale 43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33" name="Ovale 43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7" name="Ovale 436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9" name="Ovale 438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0" name="Ovale 439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1" name="Ovale 440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2" name="Ovale 441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2" name="Ovale 451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4" name="Ovale 453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28" name="Rettangolo 27"/>
          <p:cNvSpPr/>
          <p:nvPr/>
        </p:nvSpPr>
        <p:spPr>
          <a:xfrm>
            <a:off x="5265156" y="2932056"/>
            <a:ext cx="900000" cy="900000"/>
          </a:xfrm>
          <a:prstGeom prst="rect">
            <a:avLst/>
          </a:prstGeom>
          <a:noFill/>
          <a:ln w="412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0" name="CasellaDiTesto 539"/>
          <p:cNvSpPr txBox="1"/>
          <p:nvPr/>
        </p:nvSpPr>
        <p:spPr>
          <a:xfrm>
            <a:off x="3615725" y="4402040"/>
            <a:ext cx="4365651" cy="1170815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45 stringhe da 9</a:t>
            </a:r>
          </a:p>
          <a:p>
            <a:r>
              <a:rPr lang="it-IT" dirty="0" smtClean="0"/>
              <a:t>8 realizzano i vertici dell’ottaedro</a:t>
            </a:r>
          </a:p>
          <a:p>
            <a:r>
              <a:rPr lang="it-IT" dirty="0" smtClean="0"/>
              <a:t>12+12 realizzano il cubo interno</a:t>
            </a:r>
          </a:p>
          <a:p>
            <a:r>
              <a:rPr lang="it-IT" smtClean="0"/>
              <a:t>3 </a:t>
            </a:r>
            <a:r>
              <a:rPr lang="it-IT" dirty="0" smtClean="0"/>
              <a:t>realizzano assi e piani del cubo</a:t>
            </a:r>
          </a:p>
        </p:txBody>
      </p:sp>
      <p:sp>
        <p:nvSpPr>
          <p:cNvPr id="541" name="Rettangolo 540"/>
          <p:cNvSpPr/>
          <p:nvPr/>
        </p:nvSpPr>
        <p:spPr>
          <a:xfrm>
            <a:off x="8872800" y="2985873"/>
            <a:ext cx="900000" cy="900000"/>
          </a:xfrm>
          <a:prstGeom prst="rect">
            <a:avLst/>
          </a:prstGeom>
          <a:noFill/>
          <a:ln w="412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>
            <a:endCxn id="66" idx="0"/>
          </p:cNvCxnSpPr>
          <p:nvPr/>
        </p:nvCxnSpPr>
        <p:spPr>
          <a:xfrm flipV="1">
            <a:off x="8879117" y="2672223"/>
            <a:ext cx="464139" cy="305267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3" name="Connettore 1 542"/>
          <p:cNvCxnSpPr>
            <a:stCxn id="256" idx="1"/>
          </p:cNvCxnSpPr>
          <p:nvPr/>
        </p:nvCxnSpPr>
        <p:spPr>
          <a:xfrm flipV="1">
            <a:off x="8670429" y="2969986"/>
            <a:ext cx="225099" cy="385160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4" name="Connettore 1 543"/>
          <p:cNvCxnSpPr/>
          <p:nvPr/>
        </p:nvCxnSpPr>
        <p:spPr>
          <a:xfrm flipV="1">
            <a:off x="9359014" y="3850377"/>
            <a:ext cx="464139" cy="305267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5" name="Connettore 1 544"/>
          <p:cNvCxnSpPr>
            <a:stCxn id="256" idx="3"/>
          </p:cNvCxnSpPr>
          <p:nvPr/>
        </p:nvCxnSpPr>
        <p:spPr>
          <a:xfrm>
            <a:off x="8670429" y="3469698"/>
            <a:ext cx="208688" cy="453151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6" name="Connettore 1 545"/>
          <p:cNvCxnSpPr>
            <a:endCxn id="111" idx="4"/>
          </p:cNvCxnSpPr>
          <p:nvPr/>
        </p:nvCxnSpPr>
        <p:spPr>
          <a:xfrm>
            <a:off x="8879770" y="3910388"/>
            <a:ext cx="455694" cy="246398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7" name="Connettore 1 546"/>
          <p:cNvCxnSpPr>
            <a:stCxn id="249" idx="5"/>
          </p:cNvCxnSpPr>
          <p:nvPr/>
        </p:nvCxnSpPr>
        <p:spPr>
          <a:xfrm flipH="1">
            <a:off x="9801996" y="3466126"/>
            <a:ext cx="216857" cy="437516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8" name="Connettore 1 547"/>
          <p:cNvCxnSpPr>
            <a:endCxn id="249" idx="7"/>
          </p:cNvCxnSpPr>
          <p:nvPr/>
        </p:nvCxnSpPr>
        <p:spPr>
          <a:xfrm>
            <a:off x="9772800" y="2980773"/>
            <a:ext cx="246053" cy="370801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9" name="Connettore 1 548"/>
          <p:cNvCxnSpPr>
            <a:stCxn id="66" idx="0"/>
          </p:cNvCxnSpPr>
          <p:nvPr/>
        </p:nvCxnSpPr>
        <p:spPr>
          <a:xfrm>
            <a:off x="9343256" y="2672223"/>
            <a:ext cx="448518" cy="326573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1" name="Ovale 550"/>
          <p:cNvSpPr/>
          <p:nvPr/>
        </p:nvSpPr>
        <p:spPr>
          <a:xfrm>
            <a:off x="5485607" y="3187513"/>
            <a:ext cx="500526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12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204" name="CasellaDiTesto 203"/>
          <p:cNvSpPr txBox="1"/>
          <p:nvPr/>
        </p:nvSpPr>
        <p:spPr>
          <a:xfrm>
            <a:off x="2074181" y="-12497"/>
            <a:ext cx="2868478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it-IT" sz="1800" dirty="0" err="1"/>
              <a:t>Step</a:t>
            </a:r>
            <a:r>
              <a:rPr lang="it-IT" sz="1800" dirty="0"/>
              <a:t> 9</a:t>
            </a:r>
            <a:r>
              <a:rPr lang="it-IT" sz="1800" dirty="0" smtClean="0"/>
              <a:t>: 45*9*3</a:t>
            </a:r>
            <a:r>
              <a:rPr lang="it-IT" sz="1800" dirty="0" smtClean="0">
                <a:sym typeface="Wingdings" panose="05000000000000000000" pitchFamily="2" charset="2"/>
              </a:rPr>
              <a:t>3*</a:t>
            </a:r>
            <a:r>
              <a:rPr lang="it-IT" sz="1800" dirty="0" smtClean="0"/>
              <a:t>3*5*3*3</a:t>
            </a:r>
            <a:endParaRPr lang="it-IT" sz="1800" dirty="0"/>
          </a:p>
        </p:txBody>
      </p:sp>
      <p:sp>
        <p:nvSpPr>
          <p:cNvPr id="203" name="CasellaDiTesto 202"/>
          <p:cNvSpPr txBox="1"/>
          <p:nvPr/>
        </p:nvSpPr>
        <p:spPr>
          <a:xfrm>
            <a:off x="4903504" y="1013457"/>
            <a:ext cx="1617751" cy="784830"/>
          </a:xfrm>
          <a:prstGeom prst="rect">
            <a:avLst/>
          </a:prstGeom>
          <a:solidFill>
            <a:srgbClr val="BF9007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it-IT" sz="2800" dirty="0" smtClean="0"/>
              <a:t>D1-D2-D3</a:t>
            </a:r>
          </a:p>
          <a:p>
            <a:pPr algn="ctr">
              <a:lnSpc>
                <a:spcPts val="2700"/>
              </a:lnSpc>
            </a:pPr>
            <a:r>
              <a:rPr lang="it-IT" sz="2800" dirty="0" smtClean="0"/>
              <a:t>Tempo</a:t>
            </a:r>
          </a:p>
        </p:txBody>
      </p:sp>
      <p:sp>
        <p:nvSpPr>
          <p:cNvPr id="188" name="CasellaDiTesto 187"/>
          <p:cNvSpPr txBox="1"/>
          <p:nvPr/>
        </p:nvSpPr>
        <p:spPr>
          <a:xfrm>
            <a:off x="79185" y="74604"/>
            <a:ext cx="232634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chemeClr val="accent5">
                    <a:lumMod val="75000"/>
                  </a:schemeClr>
                </a:solidFill>
              </a:rPr>
              <a:t>Ottaedro con cubo inside</a:t>
            </a:r>
            <a:endParaRPr lang="it-IT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5" y="499400"/>
            <a:ext cx="2413713" cy="21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0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574025" y="5798233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7" name="Ovale 6"/>
          <p:cNvSpPr/>
          <p:nvPr/>
        </p:nvSpPr>
        <p:spPr>
          <a:xfrm>
            <a:off x="574025" y="5511395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567959" y="5245838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chemeClr val="bg1"/>
                </a:solidFill>
              </a:rPr>
              <a:t>2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572626" y="495900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567959" y="6085071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12" name="Ovale 11"/>
          <p:cNvSpPr/>
          <p:nvPr/>
        </p:nvSpPr>
        <p:spPr>
          <a:xfrm>
            <a:off x="573820" y="4509000"/>
            <a:ext cx="247162" cy="24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/>
          <p:cNvSpPr/>
          <p:nvPr/>
        </p:nvSpPr>
        <p:spPr>
          <a:xfrm>
            <a:off x="113114" y="5732887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14" name="Ovale 13"/>
          <p:cNvSpPr/>
          <p:nvPr/>
        </p:nvSpPr>
        <p:spPr>
          <a:xfrm>
            <a:off x="113114" y="5446049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107048" y="5180492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chemeClr val="bg1"/>
                </a:solidFill>
              </a:rPr>
              <a:t>2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11715" y="489365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07048" y="6019725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19" name="Ovale 18"/>
          <p:cNvSpPr/>
          <p:nvPr/>
        </p:nvSpPr>
        <p:spPr>
          <a:xfrm>
            <a:off x="894201" y="5732887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20" name="Ovale 19"/>
          <p:cNvSpPr/>
          <p:nvPr/>
        </p:nvSpPr>
        <p:spPr>
          <a:xfrm>
            <a:off x="894201" y="5446049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888135" y="5180492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chemeClr val="bg1"/>
                </a:solidFill>
              </a:rPr>
              <a:t>1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892802" y="489365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888135" y="6019725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45" name="Ovale 44"/>
          <p:cNvSpPr/>
          <p:nvPr/>
        </p:nvSpPr>
        <p:spPr>
          <a:xfrm>
            <a:off x="9261578" y="350817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258092" y="31636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5" name="Ovale 154"/>
          <p:cNvSpPr/>
          <p:nvPr/>
        </p:nvSpPr>
        <p:spPr>
          <a:xfrm>
            <a:off x="9253253" y="29988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6" name="Ovale 155"/>
          <p:cNvSpPr/>
          <p:nvPr/>
        </p:nvSpPr>
        <p:spPr>
          <a:xfrm>
            <a:off x="9261045" y="367368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8" name="CasellaDiTesto 157"/>
          <p:cNvSpPr txBox="1"/>
          <p:nvPr/>
        </p:nvSpPr>
        <p:spPr>
          <a:xfrm>
            <a:off x="9966000" y="3662042"/>
            <a:ext cx="41870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96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62" name="Ovale 61"/>
          <p:cNvSpPr/>
          <p:nvPr/>
        </p:nvSpPr>
        <p:spPr>
          <a:xfrm>
            <a:off x="9255658" y="383475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6" name="Ovale 65"/>
          <p:cNvSpPr/>
          <p:nvPr/>
        </p:nvSpPr>
        <p:spPr>
          <a:xfrm>
            <a:off x="9261045" y="26722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7" name="Ovale 66"/>
          <p:cNvSpPr/>
          <p:nvPr/>
        </p:nvSpPr>
        <p:spPr>
          <a:xfrm>
            <a:off x="9258205" y="2826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9264675" y="3329387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111" name="Ovale 110"/>
          <p:cNvSpPr/>
          <p:nvPr/>
        </p:nvSpPr>
        <p:spPr>
          <a:xfrm>
            <a:off x="9253253" y="400251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4904502" y="986987"/>
            <a:ext cx="1617751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D5-D4-D3</a:t>
            </a:r>
          </a:p>
          <a:p>
            <a:pPr algn="ctr"/>
            <a:r>
              <a:rPr lang="it-IT" sz="2800" dirty="0" smtClean="0"/>
              <a:t>M-T-S</a:t>
            </a:r>
            <a:endParaRPr lang="it-IT" sz="2800" dirty="0"/>
          </a:p>
        </p:txBody>
      </p:sp>
      <p:sp>
        <p:nvSpPr>
          <p:cNvPr id="77" name="CasellaDiTesto 76"/>
          <p:cNvSpPr txBox="1"/>
          <p:nvPr/>
        </p:nvSpPr>
        <p:spPr>
          <a:xfrm>
            <a:off x="6814169" y="3607420"/>
            <a:ext cx="1593455" cy="357429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9*45*3=1215</a:t>
            </a:r>
            <a:endParaRPr lang="it-IT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5856798" y="1877419"/>
            <a:ext cx="1625866" cy="370319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3*3*3*5*3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52" name="Ovale 51"/>
          <p:cNvSpPr/>
          <p:nvPr/>
        </p:nvSpPr>
        <p:spPr>
          <a:xfrm>
            <a:off x="5645316" y="3307420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6</a:t>
            </a:r>
            <a:endParaRPr lang="it-IT" sz="1050" dirty="0"/>
          </a:p>
        </p:txBody>
      </p:sp>
      <p:cxnSp>
        <p:nvCxnSpPr>
          <p:cNvPr id="47" name="Connettore 2 46"/>
          <p:cNvCxnSpPr/>
          <p:nvPr/>
        </p:nvCxnSpPr>
        <p:spPr>
          <a:xfrm flipH="1" flipV="1">
            <a:off x="6933611" y="2234883"/>
            <a:ext cx="803944" cy="1375081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/>
          <p:cNvGrpSpPr/>
          <p:nvPr/>
        </p:nvGrpSpPr>
        <p:grpSpPr>
          <a:xfrm>
            <a:off x="4940729" y="3998301"/>
            <a:ext cx="1380271" cy="162000"/>
            <a:chOff x="5237655" y="4300881"/>
            <a:chExt cx="1380271" cy="162000"/>
          </a:xfrm>
        </p:grpSpPr>
        <p:sp>
          <p:nvSpPr>
            <p:cNvPr id="443" name="Ovale 442"/>
            <p:cNvSpPr/>
            <p:nvPr/>
          </p:nvSpPr>
          <p:spPr>
            <a:xfrm>
              <a:off x="6455926" y="4300881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4" name="Ovale 443"/>
            <p:cNvSpPr/>
            <p:nvPr/>
          </p:nvSpPr>
          <p:spPr>
            <a:xfrm>
              <a:off x="6303643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5" name="Ovale 444"/>
            <p:cNvSpPr/>
            <p:nvPr/>
          </p:nvSpPr>
          <p:spPr>
            <a:xfrm>
              <a:off x="6151359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6" name="Ovale 445"/>
            <p:cNvSpPr/>
            <p:nvPr/>
          </p:nvSpPr>
          <p:spPr>
            <a:xfrm>
              <a:off x="5846791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7" name="Ovale 446"/>
            <p:cNvSpPr/>
            <p:nvPr/>
          </p:nvSpPr>
          <p:spPr>
            <a:xfrm>
              <a:off x="5999075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8" name="Ovale 447"/>
            <p:cNvSpPr/>
            <p:nvPr/>
          </p:nvSpPr>
          <p:spPr>
            <a:xfrm>
              <a:off x="5694507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9" name="Ovale 448"/>
            <p:cNvSpPr/>
            <p:nvPr/>
          </p:nvSpPr>
          <p:spPr>
            <a:xfrm>
              <a:off x="5542223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0" name="Ovale 449"/>
            <p:cNvSpPr/>
            <p:nvPr/>
          </p:nvSpPr>
          <p:spPr>
            <a:xfrm>
              <a:off x="5389939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1" name="Ovale 450"/>
            <p:cNvSpPr/>
            <p:nvPr/>
          </p:nvSpPr>
          <p:spPr>
            <a:xfrm>
              <a:off x="5237655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5103345" y="2606811"/>
            <a:ext cx="1380272" cy="162000"/>
            <a:chOff x="4785187" y="2299877"/>
            <a:chExt cx="1380272" cy="162000"/>
          </a:xfrm>
        </p:grpSpPr>
        <p:sp>
          <p:nvSpPr>
            <p:cNvPr id="474" name="Ovale 473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76" name="Ovale 475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7" name="Ovale 476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8" name="Ovale 477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9" name="Ovale 478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0" name="Ovale 479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1" name="Ovale 480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2" name="Ovale 481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3" name="Ovale 482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932786" y="2601725"/>
            <a:ext cx="162000" cy="1413373"/>
            <a:chOff x="4623839" y="2905475"/>
            <a:chExt cx="162000" cy="1413373"/>
          </a:xfrm>
        </p:grpSpPr>
        <p:sp>
          <p:nvSpPr>
            <p:cNvPr id="82" name="Ovale 81"/>
            <p:cNvSpPr/>
            <p:nvPr/>
          </p:nvSpPr>
          <p:spPr>
            <a:xfrm>
              <a:off x="4623839" y="305784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83" name="Ovale 82"/>
            <p:cNvSpPr/>
            <p:nvPr/>
          </p:nvSpPr>
          <p:spPr>
            <a:xfrm>
              <a:off x="4623839" y="2905475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0" name="Ovale 59"/>
            <p:cNvSpPr/>
            <p:nvPr/>
          </p:nvSpPr>
          <p:spPr>
            <a:xfrm>
              <a:off x="4623839" y="336258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1" name="Ovale 60"/>
            <p:cNvSpPr/>
            <p:nvPr/>
          </p:nvSpPr>
          <p:spPr>
            <a:xfrm>
              <a:off x="4623839" y="321021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70" name="Ovale 69"/>
            <p:cNvSpPr/>
            <p:nvPr/>
          </p:nvSpPr>
          <p:spPr>
            <a:xfrm>
              <a:off x="4623839" y="3514959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1" name="Ovale 100"/>
            <p:cNvSpPr/>
            <p:nvPr/>
          </p:nvSpPr>
          <p:spPr>
            <a:xfrm>
              <a:off x="4623839" y="4140648"/>
              <a:ext cx="162000" cy="1782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2" name="Ovale 101"/>
            <p:cNvSpPr/>
            <p:nvPr/>
          </p:nvSpPr>
          <p:spPr>
            <a:xfrm>
              <a:off x="4623839" y="3972072"/>
              <a:ext cx="162000" cy="178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4" name="Ovale 103"/>
            <p:cNvSpPr/>
            <p:nvPr/>
          </p:nvSpPr>
          <p:spPr>
            <a:xfrm>
              <a:off x="4623839" y="381970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5" name="Ovale 104"/>
            <p:cNvSpPr/>
            <p:nvPr/>
          </p:nvSpPr>
          <p:spPr>
            <a:xfrm>
              <a:off x="4623839" y="366733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6321000" y="2774783"/>
            <a:ext cx="162000" cy="1381504"/>
            <a:chOff x="6619979" y="2478242"/>
            <a:chExt cx="162000" cy="1381504"/>
          </a:xfrm>
        </p:grpSpPr>
        <p:sp>
          <p:nvSpPr>
            <p:cNvPr id="455" name="Ovale 454"/>
            <p:cNvSpPr/>
            <p:nvPr/>
          </p:nvSpPr>
          <p:spPr>
            <a:xfrm>
              <a:off x="6619979" y="354530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6" name="Ovale 455"/>
            <p:cNvSpPr/>
            <p:nvPr/>
          </p:nvSpPr>
          <p:spPr>
            <a:xfrm>
              <a:off x="6619979" y="339287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9" name="Ovale 458"/>
            <p:cNvSpPr/>
            <p:nvPr/>
          </p:nvSpPr>
          <p:spPr>
            <a:xfrm>
              <a:off x="6619979" y="324043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0" name="Ovale 459"/>
            <p:cNvSpPr/>
            <p:nvPr/>
          </p:nvSpPr>
          <p:spPr>
            <a:xfrm>
              <a:off x="6619979" y="308799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4" name="Ovale 463"/>
            <p:cNvSpPr/>
            <p:nvPr/>
          </p:nvSpPr>
          <p:spPr>
            <a:xfrm>
              <a:off x="6619979" y="293555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5" name="Ovale 464"/>
            <p:cNvSpPr/>
            <p:nvPr/>
          </p:nvSpPr>
          <p:spPr>
            <a:xfrm>
              <a:off x="6619979" y="278311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6" name="Ovale 465"/>
            <p:cNvSpPr/>
            <p:nvPr/>
          </p:nvSpPr>
          <p:spPr>
            <a:xfrm>
              <a:off x="6619979" y="263068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7" name="Ovale 466"/>
            <p:cNvSpPr/>
            <p:nvPr/>
          </p:nvSpPr>
          <p:spPr>
            <a:xfrm>
              <a:off x="6619979" y="2478242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2" name="Ovale 471"/>
            <p:cNvSpPr/>
            <p:nvPr/>
          </p:nvSpPr>
          <p:spPr>
            <a:xfrm>
              <a:off x="6619979" y="369774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5081690" y="3323585"/>
            <a:ext cx="1247657" cy="162000"/>
            <a:chOff x="5030296" y="3320006"/>
            <a:chExt cx="1247657" cy="162000"/>
          </a:xfrm>
        </p:grpSpPr>
        <p:sp>
          <p:nvSpPr>
            <p:cNvPr id="220" name="Ovale 219"/>
            <p:cNvSpPr/>
            <p:nvPr/>
          </p:nvSpPr>
          <p:spPr>
            <a:xfrm>
              <a:off x="5030296" y="3320006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21" name="Ovale 220"/>
            <p:cNvSpPr/>
            <p:nvPr/>
          </p:nvSpPr>
          <p:spPr>
            <a:xfrm>
              <a:off x="6115953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2" name="Ovale 221"/>
            <p:cNvSpPr/>
            <p:nvPr/>
          </p:nvSpPr>
          <p:spPr>
            <a:xfrm>
              <a:off x="5963669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3" name="Ovale 222"/>
            <p:cNvSpPr/>
            <p:nvPr/>
          </p:nvSpPr>
          <p:spPr>
            <a:xfrm>
              <a:off x="5811385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4" name="Ovale 223"/>
            <p:cNvSpPr/>
            <p:nvPr/>
          </p:nvSpPr>
          <p:spPr>
            <a:xfrm>
              <a:off x="5506817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5" name="Ovale 224"/>
            <p:cNvSpPr/>
            <p:nvPr/>
          </p:nvSpPr>
          <p:spPr>
            <a:xfrm>
              <a:off x="5659101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6" name="Ovale 225"/>
            <p:cNvSpPr/>
            <p:nvPr/>
          </p:nvSpPr>
          <p:spPr>
            <a:xfrm>
              <a:off x="5354533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7" name="Ovale 226"/>
            <p:cNvSpPr/>
            <p:nvPr/>
          </p:nvSpPr>
          <p:spPr>
            <a:xfrm>
              <a:off x="5202249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4" name="Ovale 233"/>
          <p:cNvSpPr/>
          <p:nvPr/>
        </p:nvSpPr>
        <p:spPr>
          <a:xfrm>
            <a:off x="5636551" y="3542905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5" name="Ovale 234"/>
          <p:cNvSpPr/>
          <p:nvPr/>
        </p:nvSpPr>
        <p:spPr>
          <a:xfrm>
            <a:off x="5636551" y="3390467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7" name="Ovale 236"/>
          <p:cNvSpPr/>
          <p:nvPr/>
        </p:nvSpPr>
        <p:spPr>
          <a:xfrm>
            <a:off x="5636551" y="3847781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8" name="Ovale 237"/>
          <p:cNvSpPr/>
          <p:nvPr/>
        </p:nvSpPr>
        <p:spPr>
          <a:xfrm>
            <a:off x="5636551" y="3238029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9" name="Ovale 238"/>
          <p:cNvSpPr/>
          <p:nvPr/>
        </p:nvSpPr>
        <p:spPr>
          <a:xfrm>
            <a:off x="5636551" y="3085591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2" name="Ovale 241"/>
          <p:cNvSpPr/>
          <p:nvPr/>
        </p:nvSpPr>
        <p:spPr>
          <a:xfrm>
            <a:off x="5636551" y="2933153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5" name="Ovale 244"/>
          <p:cNvSpPr/>
          <p:nvPr/>
        </p:nvSpPr>
        <p:spPr>
          <a:xfrm>
            <a:off x="5636551" y="2772000"/>
            <a:ext cx="162000" cy="162000"/>
          </a:xfrm>
          <a:prstGeom prst="ellipse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6" name="Ovale 245"/>
          <p:cNvSpPr/>
          <p:nvPr/>
        </p:nvSpPr>
        <p:spPr>
          <a:xfrm>
            <a:off x="5636551" y="3695343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9" name="Ovale 248"/>
          <p:cNvSpPr/>
          <p:nvPr/>
        </p:nvSpPr>
        <p:spPr>
          <a:xfrm>
            <a:off x="9880577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0" name="Ovale 249"/>
          <p:cNvSpPr/>
          <p:nvPr/>
        </p:nvSpPr>
        <p:spPr>
          <a:xfrm>
            <a:off x="9728293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1" name="Ovale 250"/>
          <p:cNvSpPr/>
          <p:nvPr/>
        </p:nvSpPr>
        <p:spPr>
          <a:xfrm>
            <a:off x="9576009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2" name="Ovale 251"/>
          <p:cNvSpPr/>
          <p:nvPr/>
        </p:nvSpPr>
        <p:spPr>
          <a:xfrm>
            <a:off x="9103557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3" name="Ovale 252"/>
          <p:cNvSpPr/>
          <p:nvPr/>
        </p:nvSpPr>
        <p:spPr>
          <a:xfrm>
            <a:off x="9423725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4" name="Ovale 253"/>
          <p:cNvSpPr/>
          <p:nvPr/>
        </p:nvSpPr>
        <p:spPr>
          <a:xfrm>
            <a:off x="8951273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5" name="Ovale 254"/>
          <p:cNvSpPr/>
          <p:nvPr/>
        </p:nvSpPr>
        <p:spPr>
          <a:xfrm>
            <a:off x="8798989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6" name="Ovale 255"/>
          <p:cNvSpPr/>
          <p:nvPr/>
        </p:nvSpPr>
        <p:spPr>
          <a:xfrm>
            <a:off x="8646705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30" name="Gruppo 329"/>
          <p:cNvGrpSpPr/>
          <p:nvPr/>
        </p:nvGrpSpPr>
        <p:grpSpPr>
          <a:xfrm rot="2793578">
            <a:off x="5638269" y="3698236"/>
            <a:ext cx="835821" cy="85738"/>
            <a:chOff x="4785187" y="2299877"/>
            <a:chExt cx="1380272" cy="162000"/>
          </a:xfrm>
        </p:grpSpPr>
        <p:sp>
          <p:nvSpPr>
            <p:cNvPr id="331" name="Ovale 330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32" name="Ovale 331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3" name="Ovale 332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4" name="Ovale 333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5" name="Ovale 334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6" name="Ovale 335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7" name="Ovale 336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8" name="Ovale 337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9" name="Ovale 338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51" name="Gruppo 350"/>
          <p:cNvGrpSpPr/>
          <p:nvPr/>
        </p:nvGrpSpPr>
        <p:grpSpPr>
          <a:xfrm rot="2793578">
            <a:off x="4959612" y="3013920"/>
            <a:ext cx="835821" cy="85738"/>
            <a:chOff x="4785187" y="2299877"/>
            <a:chExt cx="1380272" cy="162000"/>
          </a:xfrm>
        </p:grpSpPr>
        <p:sp>
          <p:nvSpPr>
            <p:cNvPr id="352" name="Ovale 35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53" name="Ovale 35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4" name="Ovale 35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5" name="Ovale 35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6" name="Ovale 35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7" name="Ovale 35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8" name="Ovale 35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9" name="Ovale 35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0" name="Ovale 35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61" name="Gruppo 360"/>
          <p:cNvGrpSpPr/>
          <p:nvPr/>
        </p:nvGrpSpPr>
        <p:grpSpPr>
          <a:xfrm rot="18838311">
            <a:off x="4941619" y="3661676"/>
            <a:ext cx="835821" cy="85738"/>
            <a:chOff x="4785187" y="2299877"/>
            <a:chExt cx="1380272" cy="162000"/>
          </a:xfrm>
        </p:grpSpPr>
        <p:sp>
          <p:nvSpPr>
            <p:cNvPr id="362" name="Ovale 36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63" name="Ovale 36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4" name="Ovale 36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5" name="Ovale 36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6" name="Ovale 36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7" name="Ovale 36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8" name="Ovale 36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9" name="Ovale 36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0" name="Ovale 36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71" name="Gruppo 370"/>
          <p:cNvGrpSpPr/>
          <p:nvPr/>
        </p:nvGrpSpPr>
        <p:grpSpPr>
          <a:xfrm rot="18838311">
            <a:off x="5639327" y="2986284"/>
            <a:ext cx="835821" cy="85738"/>
            <a:chOff x="4785187" y="2299877"/>
            <a:chExt cx="1380272" cy="162000"/>
          </a:xfrm>
        </p:grpSpPr>
        <p:sp>
          <p:nvSpPr>
            <p:cNvPr id="372" name="Ovale 37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73" name="Ovale 37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4" name="Ovale 37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5" name="Ovale 37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6" name="Ovale 37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7" name="Ovale 37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8" name="Ovale 37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9" name="Ovale 37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0" name="Ovale 37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82" name="Gruppo 381"/>
          <p:cNvGrpSpPr/>
          <p:nvPr/>
        </p:nvGrpSpPr>
        <p:grpSpPr>
          <a:xfrm rot="2793578">
            <a:off x="9265598" y="2999856"/>
            <a:ext cx="835821" cy="85738"/>
            <a:chOff x="4785187" y="2299877"/>
            <a:chExt cx="1380272" cy="162000"/>
          </a:xfrm>
        </p:grpSpPr>
        <p:sp>
          <p:nvSpPr>
            <p:cNvPr id="383" name="Ovale 38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84" name="Ovale 383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5" name="Ovale 384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6" name="Ovale 385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7" name="Ovale 386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8" name="Ovale 387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9" name="Ovale 388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90" name="Ovale 389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91" name="Ovale 390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02" name="Gruppo 401"/>
          <p:cNvGrpSpPr/>
          <p:nvPr/>
        </p:nvGrpSpPr>
        <p:grpSpPr>
          <a:xfrm rot="18877050">
            <a:off x="9284433" y="3769969"/>
            <a:ext cx="835821" cy="85738"/>
            <a:chOff x="4785187" y="2299877"/>
            <a:chExt cx="1380272" cy="162000"/>
          </a:xfrm>
        </p:grpSpPr>
        <p:sp>
          <p:nvSpPr>
            <p:cNvPr id="403" name="Ovale 40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04" name="Ovale 403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5" name="Ovale 404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6" name="Ovale 405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7" name="Ovale 406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8" name="Ovale 407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9" name="Ovale 408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0" name="Ovale 409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1" name="Ovale 410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12" name="Gruppo 411"/>
          <p:cNvGrpSpPr/>
          <p:nvPr/>
        </p:nvGrpSpPr>
        <p:grpSpPr>
          <a:xfrm>
            <a:off x="9384086" y="2431864"/>
            <a:ext cx="743606" cy="85738"/>
            <a:chOff x="4785187" y="2299877"/>
            <a:chExt cx="1227988" cy="162000"/>
          </a:xfrm>
        </p:grpSpPr>
        <p:sp>
          <p:nvSpPr>
            <p:cNvPr id="413" name="Ovale 41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14" name="Ovale 41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5" name="Ovale 41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6" name="Ovale 41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7" name="Ovale 41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8" name="Ovale 41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9" name="Ovale 41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0" name="Ovale 41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21" name="Gruppo 420"/>
          <p:cNvGrpSpPr/>
          <p:nvPr/>
        </p:nvGrpSpPr>
        <p:grpSpPr>
          <a:xfrm rot="13632344">
            <a:off x="8578837" y="3733473"/>
            <a:ext cx="835821" cy="85738"/>
            <a:chOff x="4785187" y="2299877"/>
            <a:chExt cx="1380272" cy="162000"/>
          </a:xfrm>
        </p:grpSpPr>
        <p:sp>
          <p:nvSpPr>
            <p:cNvPr id="422" name="Ovale 42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23" name="Ovale 42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4" name="Ovale 42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5" name="Ovale 42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6" name="Ovale 42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7" name="Ovale 42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8" name="Ovale 42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9" name="Ovale 42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0" name="Ovale 42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31" name="Gruppo 430"/>
          <p:cNvGrpSpPr/>
          <p:nvPr/>
        </p:nvGrpSpPr>
        <p:grpSpPr>
          <a:xfrm rot="18665451">
            <a:off x="8582425" y="3013725"/>
            <a:ext cx="835821" cy="85738"/>
            <a:chOff x="4785187" y="2299877"/>
            <a:chExt cx="1380272" cy="162000"/>
          </a:xfrm>
        </p:grpSpPr>
        <p:sp>
          <p:nvSpPr>
            <p:cNvPr id="432" name="Ovale 43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33" name="Ovale 43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7" name="Ovale 436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9" name="Ovale 438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0" name="Ovale 439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1" name="Ovale 440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2" name="Ovale 441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2" name="Ovale 451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4" name="Ovale 453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28" name="Rettangolo 27"/>
          <p:cNvSpPr/>
          <p:nvPr/>
        </p:nvSpPr>
        <p:spPr>
          <a:xfrm>
            <a:off x="5265156" y="2932056"/>
            <a:ext cx="900000" cy="900000"/>
          </a:xfrm>
          <a:prstGeom prst="rect">
            <a:avLst/>
          </a:prstGeom>
          <a:noFill/>
          <a:ln w="412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0" name="CasellaDiTesto 539"/>
          <p:cNvSpPr txBox="1"/>
          <p:nvPr/>
        </p:nvSpPr>
        <p:spPr>
          <a:xfrm>
            <a:off x="3615725" y="4402040"/>
            <a:ext cx="4365651" cy="1170815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it-IT" dirty="0" smtClean="0"/>
          </a:p>
        </p:txBody>
      </p:sp>
      <p:sp>
        <p:nvSpPr>
          <p:cNvPr id="541" name="Rettangolo 540"/>
          <p:cNvSpPr/>
          <p:nvPr/>
        </p:nvSpPr>
        <p:spPr>
          <a:xfrm>
            <a:off x="8872800" y="2985873"/>
            <a:ext cx="900000" cy="900000"/>
          </a:xfrm>
          <a:prstGeom prst="rect">
            <a:avLst/>
          </a:prstGeom>
          <a:noFill/>
          <a:ln w="412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>
            <a:endCxn id="66" idx="0"/>
          </p:cNvCxnSpPr>
          <p:nvPr/>
        </p:nvCxnSpPr>
        <p:spPr>
          <a:xfrm flipV="1">
            <a:off x="8879117" y="2672223"/>
            <a:ext cx="464139" cy="305267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3" name="Connettore 1 542"/>
          <p:cNvCxnSpPr>
            <a:stCxn id="256" idx="1"/>
          </p:cNvCxnSpPr>
          <p:nvPr/>
        </p:nvCxnSpPr>
        <p:spPr>
          <a:xfrm flipV="1">
            <a:off x="8670429" y="2969986"/>
            <a:ext cx="225099" cy="385160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4" name="Connettore 1 543"/>
          <p:cNvCxnSpPr/>
          <p:nvPr/>
        </p:nvCxnSpPr>
        <p:spPr>
          <a:xfrm flipV="1">
            <a:off x="9359014" y="3850377"/>
            <a:ext cx="464139" cy="305267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5" name="Connettore 1 544"/>
          <p:cNvCxnSpPr>
            <a:stCxn id="256" idx="3"/>
          </p:cNvCxnSpPr>
          <p:nvPr/>
        </p:nvCxnSpPr>
        <p:spPr>
          <a:xfrm>
            <a:off x="8670429" y="3469698"/>
            <a:ext cx="208688" cy="453151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6" name="Connettore 1 545"/>
          <p:cNvCxnSpPr>
            <a:endCxn id="111" idx="4"/>
          </p:cNvCxnSpPr>
          <p:nvPr/>
        </p:nvCxnSpPr>
        <p:spPr>
          <a:xfrm>
            <a:off x="8879770" y="3910388"/>
            <a:ext cx="455694" cy="246398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7" name="Connettore 1 546"/>
          <p:cNvCxnSpPr>
            <a:stCxn id="249" idx="5"/>
          </p:cNvCxnSpPr>
          <p:nvPr/>
        </p:nvCxnSpPr>
        <p:spPr>
          <a:xfrm flipH="1">
            <a:off x="9801996" y="3466126"/>
            <a:ext cx="216857" cy="437516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8" name="Connettore 1 547"/>
          <p:cNvCxnSpPr>
            <a:endCxn id="249" idx="7"/>
          </p:cNvCxnSpPr>
          <p:nvPr/>
        </p:nvCxnSpPr>
        <p:spPr>
          <a:xfrm>
            <a:off x="9772800" y="2980773"/>
            <a:ext cx="246053" cy="370801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9" name="Connettore 1 548"/>
          <p:cNvCxnSpPr>
            <a:stCxn id="66" idx="0"/>
          </p:cNvCxnSpPr>
          <p:nvPr/>
        </p:nvCxnSpPr>
        <p:spPr>
          <a:xfrm>
            <a:off x="9343256" y="2672223"/>
            <a:ext cx="448518" cy="326573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1" name="Ovale 550"/>
          <p:cNvSpPr/>
          <p:nvPr/>
        </p:nvSpPr>
        <p:spPr>
          <a:xfrm>
            <a:off x="5485607" y="3187513"/>
            <a:ext cx="500526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12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204" name="CasellaDiTesto 203"/>
          <p:cNvSpPr txBox="1"/>
          <p:nvPr/>
        </p:nvSpPr>
        <p:spPr>
          <a:xfrm>
            <a:off x="2271000" y="0"/>
            <a:ext cx="960904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it-IT" sz="1800" dirty="0" err="1"/>
              <a:t>Step</a:t>
            </a:r>
            <a:r>
              <a:rPr lang="it-IT" sz="1800" dirty="0"/>
              <a:t> </a:t>
            </a:r>
            <a:r>
              <a:rPr lang="it-IT" sz="1800" dirty="0" smtClean="0"/>
              <a:t>10:</a:t>
            </a:r>
            <a:endParaRPr lang="it-IT" sz="1800" dirty="0"/>
          </a:p>
        </p:txBody>
      </p:sp>
      <p:sp>
        <p:nvSpPr>
          <p:cNvPr id="205" name="Ovale 204"/>
          <p:cNvSpPr/>
          <p:nvPr/>
        </p:nvSpPr>
        <p:spPr>
          <a:xfrm>
            <a:off x="99138" y="430337"/>
            <a:ext cx="2483813" cy="11132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Da terminare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574025" y="5798233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7" name="Ovale 6"/>
          <p:cNvSpPr/>
          <p:nvPr/>
        </p:nvSpPr>
        <p:spPr>
          <a:xfrm>
            <a:off x="574025" y="5511395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567959" y="5245838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chemeClr val="bg1"/>
                </a:solidFill>
              </a:rPr>
              <a:t>2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572626" y="495900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567959" y="6085071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12" name="Ovale 11"/>
          <p:cNvSpPr/>
          <p:nvPr/>
        </p:nvSpPr>
        <p:spPr>
          <a:xfrm>
            <a:off x="573820" y="4509000"/>
            <a:ext cx="247162" cy="24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/>
          <p:cNvSpPr/>
          <p:nvPr/>
        </p:nvSpPr>
        <p:spPr>
          <a:xfrm>
            <a:off x="113114" y="5732887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14" name="Ovale 13"/>
          <p:cNvSpPr/>
          <p:nvPr/>
        </p:nvSpPr>
        <p:spPr>
          <a:xfrm>
            <a:off x="113114" y="5446049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107048" y="5180492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chemeClr val="bg1"/>
                </a:solidFill>
              </a:rPr>
              <a:t>2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11715" y="489365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07048" y="6019725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19" name="Ovale 18"/>
          <p:cNvSpPr/>
          <p:nvPr/>
        </p:nvSpPr>
        <p:spPr>
          <a:xfrm>
            <a:off x="894201" y="5732887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20" name="Ovale 19"/>
          <p:cNvSpPr/>
          <p:nvPr/>
        </p:nvSpPr>
        <p:spPr>
          <a:xfrm>
            <a:off x="894201" y="5446049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888135" y="5180492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chemeClr val="bg1"/>
                </a:solidFill>
              </a:rPr>
              <a:t>1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892802" y="489365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888135" y="6019725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45" name="Ovale 44"/>
          <p:cNvSpPr/>
          <p:nvPr/>
        </p:nvSpPr>
        <p:spPr>
          <a:xfrm>
            <a:off x="9261578" y="350817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258092" y="31636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5" name="Ovale 154"/>
          <p:cNvSpPr/>
          <p:nvPr/>
        </p:nvSpPr>
        <p:spPr>
          <a:xfrm>
            <a:off x="9253253" y="29988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6" name="Ovale 155"/>
          <p:cNvSpPr/>
          <p:nvPr/>
        </p:nvSpPr>
        <p:spPr>
          <a:xfrm>
            <a:off x="9261045" y="367368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8" name="CasellaDiTesto 157"/>
          <p:cNvSpPr txBox="1"/>
          <p:nvPr/>
        </p:nvSpPr>
        <p:spPr>
          <a:xfrm>
            <a:off x="9966000" y="3662042"/>
            <a:ext cx="41870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96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62" name="Ovale 61"/>
          <p:cNvSpPr/>
          <p:nvPr/>
        </p:nvSpPr>
        <p:spPr>
          <a:xfrm>
            <a:off x="9255658" y="383475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6" name="Ovale 65"/>
          <p:cNvSpPr/>
          <p:nvPr/>
        </p:nvSpPr>
        <p:spPr>
          <a:xfrm>
            <a:off x="9261045" y="26722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7" name="Ovale 66"/>
          <p:cNvSpPr/>
          <p:nvPr/>
        </p:nvSpPr>
        <p:spPr>
          <a:xfrm>
            <a:off x="9258205" y="2826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9264675" y="3329387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111" name="Ovale 110"/>
          <p:cNvSpPr/>
          <p:nvPr/>
        </p:nvSpPr>
        <p:spPr>
          <a:xfrm>
            <a:off x="9253253" y="400251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4904502" y="986987"/>
            <a:ext cx="1617751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D5-D4-D3</a:t>
            </a:r>
          </a:p>
          <a:p>
            <a:pPr algn="ctr"/>
            <a:r>
              <a:rPr lang="it-IT" sz="2800" dirty="0" smtClean="0"/>
              <a:t>M-T-S</a:t>
            </a:r>
            <a:endParaRPr lang="it-IT" sz="2800" dirty="0"/>
          </a:p>
        </p:txBody>
      </p:sp>
      <p:sp>
        <p:nvSpPr>
          <p:cNvPr id="77" name="CasellaDiTesto 76"/>
          <p:cNvSpPr txBox="1"/>
          <p:nvPr/>
        </p:nvSpPr>
        <p:spPr>
          <a:xfrm>
            <a:off x="6814169" y="3607420"/>
            <a:ext cx="1593455" cy="357429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9*45*3=1215</a:t>
            </a:r>
            <a:endParaRPr lang="it-IT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5856798" y="1877419"/>
            <a:ext cx="1625866" cy="370319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3*3*3*5*3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52" name="Ovale 51"/>
          <p:cNvSpPr/>
          <p:nvPr/>
        </p:nvSpPr>
        <p:spPr>
          <a:xfrm>
            <a:off x="5645316" y="3307420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6</a:t>
            </a:r>
            <a:endParaRPr lang="it-IT" sz="1050" dirty="0"/>
          </a:p>
        </p:txBody>
      </p:sp>
      <p:cxnSp>
        <p:nvCxnSpPr>
          <p:cNvPr id="47" name="Connettore 2 46"/>
          <p:cNvCxnSpPr/>
          <p:nvPr/>
        </p:nvCxnSpPr>
        <p:spPr>
          <a:xfrm flipH="1" flipV="1">
            <a:off x="6933611" y="2234883"/>
            <a:ext cx="803944" cy="1375081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/>
          <p:cNvGrpSpPr/>
          <p:nvPr/>
        </p:nvGrpSpPr>
        <p:grpSpPr>
          <a:xfrm>
            <a:off x="4940729" y="3998301"/>
            <a:ext cx="1380271" cy="162000"/>
            <a:chOff x="5237655" y="4300881"/>
            <a:chExt cx="1380271" cy="162000"/>
          </a:xfrm>
        </p:grpSpPr>
        <p:sp>
          <p:nvSpPr>
            <p:cNvPr id="443" name="Ovale 442"/>
            <p:cNvSpPr/>
            <p:nvPr/>
          </p:nvSpPr>
          <p:spPr>
            <a:xfrm>
              <a:off x="6455926" y="4300881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4" name="Ovale 443"/>
            <p:cNvSpPr/>
            <p:nvPr/>
          </p:nvSpPr>
          <p:spPr>
            <a:xfrm>
              <a:off x="6303643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5" name="Ovale 444"/>
            <p:cNvSpPr/>
            <p:nvPr/>
          </p:nvSpPr>
          <p:spPr>
            <a:xfrm>
              <a:off x="6151359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6" name="Ovale 445"/>
            <p:cNvSpPr/>
            <p:nvPr/>
          </p:nvSpPr>
          <p:spPr>
            <a:xfrm>
              <a:off x="5846791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7" name="Ovale 446"/>
            <p:cNvSpPr/>
            <p:nvPr/>
          </p:nvSpPr>
          <p:spPr>
            <a:xfrm>
              <a:off x="5999075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8" name="Ovale 447"/>
            <p:cNvSpPr/>
            <p:nvPr/>
          </p:nvSpPr>
          <p:spPr>
            <a:xfrm>
              <a:off x="5694507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9" name="Ovale 448"/>
            <p:cNvSpPr/>
            <p:nvPr/>
          </p:nvSpPr>
          <p:spPr>
            <a:xfrm>
              <a:off x="5542223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0" name="Ovale 449"/>
            <p:cNvSpPr/>
            <p:nvPr/>
          </p:nvSpPr>
          <p:spPr>
            <a:xfrm>
              <a:off x="5389939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1" name="Ovale 450"/>
            <p:cNvSpPr/>
            <p:nvPr/>
          </p:nvSpPr>
          <p:spPr>
            <a:xfrm>
              <a:off x="5237655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5103345" y="2606811"/>
            <a:ext cx="1380272" cy="162000"/>
            <a:chOff x="4785187" y="2299877"/>
            <a:chExt cx="1380272" cy="162000"/>
          </a:xfrm>
        </p:grpSpPr>
        <p:sp>
          <p:nvSpPr>
            <p:cNvPr id="474" name="Ovale 473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76" name="Ovale 475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7" name="Ovale 476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8" name="Ovale 477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9" name="Ovale 478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0" name="Ovale 479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1" name="Ovale 480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2" name="Ovale 481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3" name="Ovale 482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932786" y="2601725"/>
            <a:ext cx="162000" cy="1413373"/>
            <a:chOff x="4623839" y="2905475"/>
            <a:chExt cx="162000" cy="1413373"/>
          </a:xfrm>
        </p:grpSpPr>
        <p:sp>
          <p:nvSpPr>
            <p:cNvPr id="82" name="Ovale 81"/>
            <p:cNvSpPr/>
            <p:nvPr/>
          </p:nvSpPr>
          <p:spPr>
            <a:xfrm>
              <a:off x="4623839" y="305784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83" name="Ovale 82"/>
            <p:cNvSpPr/>
            <p:nvPr/>
          </p:nvSpPr>
          <p:spPr>
            <a:xfrm>
              <a:off x="4623839" y="2905475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0" name="Ovale 59"/>
            <p:cNvSpPr/>
            <p:nvPr/>
          </p:nvSpPr>
          <p:spPr>
            <a:xfrm>
              <a:off x="4623839" y="336258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1" name="Ovale 60"/>
            <p:cNvSpPr/>
            <p:nvPr/>
          </p:nvSpPr>
          <p:spPr>
            <a:xfrm>
              <a:off x="4623839" y="321021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70" name="Ovale 69"/>
            <p:cNvSpPr/>
            <p:nvPr/>
          </p:nvSpPr>
          <p:spPr>
            <a:xfrm>
              <a:off x="4623839" y="3514959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1" name="Ovale 100"/>
            <p:cNvSpPr/>
            <p:nvPr/>
          </p:nvSpPr>
          <p:spPr>
            <a:xfrm>
              <a:off x="4623839" y="4140648"/>
              <a:ext cx="162000" cy="1782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2" name="Ovale 101"/>
            <p:cNvSpPr/>
            <p:nvPr/>
          </p:nvSpPr>
          <p:spPr>
            <a:xfrm>
              <a:off x="4623839" y="3972072"/>
              <a:ext cx="162000" cy="178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4" name="Ovale 103"/>
            <p:cNvSpPr/>
            <p:nvPr/>
          </p:nvSpPr>
          <p:spPr>
            <a:xfrm>
              <a:off x="4623839" y="381970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5" name="Ovale 104"/>
            <p:cNvSpPr/>
            <p:nvPr/>
          </p:nvSpPr>
          <p:spPr>
            <a:xfrm>
              <a:off x="4623839" y="366733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6321000" y="2774783"/>
            <a:ext cx="162000" cy="1381504"/>
            <a:chOff x="6619979" y="2478242"/>
            <a:chExt cx="162000" cy="1381504"/>
          </a:xfrm>
        </p:grpSpPr>
        <p:sp>
          <p:nvSpPr>
            <p:cNvPr id="455" name="Ovale 454"/>
            <p:cNvSpPr/>
            <p:nvPr/>
          </p:nvSpPr>
          <p:spPr>
            <a:xfrm>
              <a:off x="6619979" y="354530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6" name="Ovale 455"/>
            <p:cNvSpPr/>
            <p:nvPr/>
          </p:nvSpPr>
          <p:spPr>
            <a:xfrm>
              <a:off x="6619979" y="339287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9" name="Ovale 458"/>
            <p:cNvSpPr/>
            <p:nvPr/>
          </p:nvSpPr>
          <p:spPr>
            <a:xfrm>
              <a:off x="6619979" y="324043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0" name="Ovale 459"/>
            <p:cNvSpPr/>
            <p:nvPr/>
          </p:nvSpPr>
          <p:spPr>
            <a:xfrm>
              <a:off x="6619979" y="308799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4" name="Ovale 463"/>
            <p:cNvSpPr/>
            <p:nvPr/>
          </p:nvSpPr>
          <p:spPr>
            <a:xfrm>
              <a:off x="6619979" y="293555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5" name="Ovale 464"/>
            <p:cNvSpPr/>
            <p:nvPr/>
          </p:nvSpPr>
          <p:spPr>
            <a:xfrm>
              <a:off x="6619979" y="278311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6" name="Ovale 465"/>
            <p:cNvSpPr/>
            <p:nvPr/>
          </p:nvSpPr>
          <p:spPr>
            <a:xfrm>
              <a:off x="6619979" y="263068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7" name="Ovale 466"/>
            <p:cNvSpPr/>
            <p:nvPr/>
          </p:nvSpPr>
          <p:spPr>
            <a:xfrm>
              <a:off x="6619979" y="2478242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2" name="Ovale 471"/>
            <p:cNvSpPr/>
            <p:nvPr/>
          </p:nvSpPr>
          <p:spPr>
            <a:xfrm>
              <a:off x="6619979" y="369774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5081690" y="3323585"/>
            <a:ext cx="1247657" cy="162000"/>
            <a:chOff x="5030296" y="3320006"/>
            <a:chExt cx="1247657" cy="162000"/>
          </a:xfrm>
        </p:grpSpPr>
        <p:sp>
          <p:nvSpPr>
            <p:cNvPr id="220" name="Ovale 219"/>
            <p:cNvSpPr/>
            <p:nvPr/>
          </p:nvSpPr>
          <p:spPr>
            <a:xfrm>
              <a:off x="5030296" y="3320006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21" name="Ovale 220"/>
            <p:cNvSpPr/>
            <p:nvPr/>
          </p:nvSpPr>
          <p:spPr>
            <a:xfrm>
              <a:off x="6115953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2" name="Ovale 221"/>
            <p:cNvSpPr/>
            <p:nvPr/>
          </p:nvSpPr>
          <p:spPr>
            <a:xfrm>
              <a:off x="5963669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3" name="Ovale 222"/>
            <p:cNvSpPr/>
            <p:nvPr/>
          </p:nvSpPr>
          <p:spPr>
            <a:xfrm>
              <a:off x="5811385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4" name="Ovale 223"/>
            <p:cNvSpPr/>
            <p:nvPr/>
          </p:nvSpPr>
          <p:spPr>
            <a:xfrm>
              <a:off x="5506817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5" name="Ovale 224"/>
            <p:cNvSpPr/>
            <p:nvPr/>
          </p:nvSpPr>
          <p:spPr>
            <a:xfrm>
              <a:off x="5659101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6" name="Ovale 225"/>
            <p:cNvSpPr/>
            <p:nvPr/>
          </p:nvSpPr>
          <p:spPr>
            <a:xfrm>
              <a:off x="5354533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7" name="Ovale 226"/>
            <p:cNvSpPr/>
            <p:nvPr/>
          </p:nvSpPr>
          <p:spPr>
            <a:xfrm>
              <a:off x="5202249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4" name="Ovale 233"/>
          <p:cNvSpPr/>
          <p:nvPr/>
        </p:nvSpPr>
        <p:spPr>
          <a:xfrm>
            <a:off x="5636551" y="3542905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5" name="Ovale 234"/>
          <p:cNvSpPr/>
          <p:nvPr/>
        </p:nvSpPr>
        <p:spPr>
          <a:xfrm>
            <a:off x="5636551" y="3390467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7" name="Ovale 236"/>
          <p:cNvSpPr/>
          <p:nvPr/>
        </p:nvSpPr>
        <p:spPr>
          <a:xfrm>
            <a:off x="5636551" y="3847781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8" name="Ovale 237"/>
          <p:cNvSpPr/>
          <p:nvPr/>
        </p:nvSpPr>
        <p:spPr>
          <a:xfrm>
            <a:off x="5636551" y="3238029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9" name="Ovale 238"/>
          <p:cNvSpPr/>
          <p:nvPr/>
        </p:nvSpPr>
        <p:spPr>
          <a:xfrm>
            <a:off x="5636551" y="3085591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2" name="Ovale 241"/>
          <p:cNvSpPr/>
          <p:nvPr/>
        </p:nvSpPr>
        <p:spPr>
          <a:xfrm>
            <a:off x="5636551" y="2933153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5" name="Ovale 244"/>
          <p:cNvSpPr/>
          <p:nvPr/>
        </p:nvSpPr>
        <p:spPr>
          <a:xfrm>
            <a:off x="5636551" y="2772000"/>
            <a:ext cx="162000" cy="162000"/>
          </a:xfrm>
          <a:prstGeom prst="ellipse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6" name="Ovale 245"/>
          <p:cNvSpPr/>
          <p:nvPr/>
        </p:nvSpPr>
        <p:spPr>
          <a:xfrm>
            <a:off x="5636551" y="3695343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9" name="Ovale 248"/>
          <p:cNvSpPr/>
          <p:nvPr/>
        </p:nvSpPr>
        <p:spPr>
          <a:xfrm>
            <a:off x="9880577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0" name="Ovale 249"/>
          <p:cNvSpPr/>
          <p:nvPr/>
        </p:nvSpPr>
        <p:spPr>
          <a:xfrm>
            <a:off x="9728293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1" name="Ovale 250"/>
          <p:cNvSpPr/>
          <p:nvPr/>
        </p:nvSpPr>
        <p:spPr>
          <a:xfrm>
            <a:off x="9576009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2" name="Ovale 251"/>
          <p:cNvSpPr/>
          <p:nvPr/>
        </p:nvSpPr>
        <p:spPr>
          <a:xfrm>
            <a:off x="9103557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3" name="Ovale 252"/>
          <p:cNvSpPr/>
          <p:nvPr/>
        </p:nvSpPr>
        <p:spPr>
          <a:xfrm>
            <a:off x="9423725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4" name="Ovale 253"/>
          <p:cNvSpPr/>
          <p:nvPr/>
        </p:nvSpPr>
        <p:spPr>
          <a:xfrm>
            <a:off x="8951273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5" name="Ovale 254"/>
          <p:cNvSpPr/>
          <p:nvPr/>
        </p:nvSpPr>
        <p:spPr>
          <a:xfrm>
            <a:off x="8798989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6" name="Ovale 255"/>
          <p:cNvSpPr/>
          <p:nvPr/>
        </p:nvSpPr>
        <p:spPr>
          <a:xfrm>
            <a:off x="8646705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30" name="Gruppo 329"/>
          <p:cNvGrpSpPr/>
          <p:nvPr/>
        </p:nvGrpSpPr>
        <p:grpSpPr>
          <a:xfrm rot="2793578">
            <a:off x="5638269" y="3698236"/>
            <a:ext cx="835821" cy="85738"/>
            <a:chOff x="4785187" y="2299877"/>
            <a:chExt cx="1380272" cy="162000"/>
          </a:xfrm>
        </p:grpSpPr>
        <p:sp>
          <p:nvSpPr>
            <p:cNvPr id="331" name="Ovale 330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32" name="Ovale 331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3" name="Ovale 332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4" name="Ovale 333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5" name="Ovale 334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6" name="Ovale 335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7" name="Ovale 336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8" name="Ovale 337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9" name="Ovale 338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51" name="Gruppo 350"/>
          <p:cNvGrpSpPr/>
          <p:nvPr/>
        </p:nvGrpSpPr>
        <p:grpSpPr>
          <a:xfrm rot="2793578">
            <a:off x="4959612" y="3013920"/>
            <a:ext cx="835821" cy="85738"/>
            <a:chOff x="4785187" y="2299877"/>
            <a:chExt cx="1380272" cy="162000"/>
          </a:xfrm>
        </p:grpSpPr>
        <p:sp>
          <p:nvSpPr>
            <p:cNvPr id="352" name="Ovale 35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53" name="Ovale 35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4" name="Ovale 35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5" name="Ovale 35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6" name="Ovale 35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7" name="Ovale 35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8" name="Ovale 35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9" name="Ovale 35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0" name="Ovale 35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61" name="Gruppo 360"/>
          <p:cNvGrpSpPr/>
          <p:nvPr/>
        </p:nvGrpSpPr>
        <p:grpSpPr>
          <a:xfrm rot="18838311">
            <a:off x="4941619" y="3661676"/>
            <a:ext cx="835821" cy="85738"/>
            <a:chOff x="4785187" y="2299877"/>
            <a:chExt cx="1380272" cy="162000"/>
          </a:xfrm>
        </p:grpSpPr>
        <p:sp>
          <p:nvSpPr>
            <p:cNvPr id="362" name="Ovale 36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63" name="Ovale 36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4" name="Ovale 36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5" name="Ovale 36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6" name="Ovale 36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7" name="Ovale 36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8" name="Ovale 36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9" name="Ovale 36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0" name="Ovale 36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71" name="Gruppo 370"/>
          <p:cNvGrpSpPr/>
          <p:nvPr/>
        </p:nvGrpSpPr>
        <p:grpSpPr>
          <a:xfrm rot="18838311">
            <a:off x="5639327" y="2986284"/>
            <a:ext cx="835821" cy="85738"/>
            <a:chOff x="4785187" y="2299877"/>
            <a:chExt cx="1380272" cy="162000"/>
          </a:xfrm>
        </p:grpSpPr>
        <p:sp>
          <p:nvSpPr>
            <p:cNvPr id="372" name="Ovale 37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73" name="Ovale 37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4" name="Ovale 37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5" name="Ovale 37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6" name="Ovale 37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7" name="Ovale 37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8" name="Ovale 37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9" name="Ovale 37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0" name="Ovale 37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82" name="Gruppo 381"/>
          <p:cNvGrpSpPr/>
          <p:nvPr/>
        </p:nvGrpSpPr>
        <p:grpSpPr>
          <a:xfrm rot="2793578">
            <a:off x="9265598" y="2999856"/>
            <a:ext cx="835821" cy="85738"/>
            <a:chOff x="4785187" y="2299877"/>
            <a:chExt cx="1380272" cy="162000"/>
          </a:xfrm>
        </p:grpSpPr>
        <p:sp>
          <p:nvSpPr>
            <p:cNvPr id="383" name="Ovale 38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84" name="Ovale 383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5" name="Ovale 384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6" name="Ovale 385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7" name="Ovale 386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8" name="Ovale 387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9" name="Ovale 388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90" name="Ovale 389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91" name="Ovale 390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02" name="Gruppo 401"/>
          <p:cNvGrpSpPr/>
          <p:nvPr/>
        </p:nvGrpSpPr>
        <p:grpSpPr>
          <a:xfrm rot="18877050">
            <a:off x="9284433" y="3769969"/>
            <a:ext cx="835821" cy="85738"/>
            <a:chOff x="4785187" y="2299877"/>
            <a:chExt cx="1380272" cy="162000"/>
          </a:xfrm>
        </p:grpSpPr>
        <p:sp>
          <p:nvSpPr>
            <p:cNvPr id="403" name="Ovale 40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04" name="Ovale 403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5" name="Ovale 404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6" name="Ovale 405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7" name="Ovale 406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8" name="Ovale 407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9" name="Ovale 408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0" name="Ovale 409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1" name="Ovale 410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12" name="Gruppo 411"/>
          <p:cNvGrpSpPr/>
          <p:nvPr/>
        </p:nvGrpSpPr>
        <p:grpSpPr>
          <a:xfrm>
            <a:off x="9384086" y="2431864"/>
            <a:ext cx="743606" cy="85738"/>
            <a:chOff x="4785187" y="2299877"/>
            <a:chExt cx="1227988" cy="162000"/>
          </a:xfrm>
        </p:grpSpPr>
        <p:sp>
          <p:nvSpPr>
            <p:cNvPr id="413" name="Ovale 41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14" name="Ovale 41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5" name="Ovale 41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6" name="Ovale 41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7" name="Ovale 41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8" name="Ovale 41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9" name="Ovale 41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0" name="Ovale 41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21" name="Gruppo 420"/>
          <p:cNvGrpSpPr/>
          <p:nvPr/>
        </p:nvGrpSpPr>
        <p:grpSpPr>
          <a:xfrm rot="13632344">
            <a:off x="8578837" y="3733473"/>
            <a:ext cx="835821" cy="85738"/>
            <a:chOff x="4785187" y="2299877"/>
            <a:chExt cx="1380272" cy="162000"/>
          </a:xfrm>
        </p:grpSpPr>
        <p:sp>
          <p:nvSpPr>
            <p:cNvPr id="422" name="Ovale 42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23" name="Ovale 42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4" name="Ovale 42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5" name="Ovale 42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6" name="Ovale 42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7" name="Ovale 42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8" name="Ovale 42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9" name="Ovale 42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0" name="Ovale 42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31" name="Gruppo 430"/>
          <p:cNvGrpSpPr/>
          <p:nvPr/>
        </p:nvGrpSpPr>
        <p:grpSpPr>
          <a:xfrm rot="18665451">
            <a:off x="8582425" y="3013725"/>
            <a:ext cx="835821" cy="85738"/>
            <a:chOff x="4785187" y="2299877"/>
            <a:chExt cx="1380272" cy="162000"/>
          </a:xfrm>
        </p:grpSpPr>
        <p:sp>
          <p:nvSpPr>
            <p:cNvPr id="432" name="Ovale 43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33" name="Ovale 43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7" name="Ovale 436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9" name="Ovale 438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0" name="Ovale 439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1" name="Ovale 440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2" name="Ovale 441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2" name="Ovale 451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4" name="Ovale 453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28" name="Rettangolo 27"/>
          <p:cNvSpPr/>
          <p:nvPr/>
        </p:nvSpPr>
        <p:spPr>
          <a:xfrm>
            <a:off x="5265156" y="2932056"/>
            <a:ext cx="900000" cy="900000"/>
          </a:xfrm>
          <a:prstGeom prst="rect">
            <a:avLst/>
          </a:prstGeom>
          <a:noFill/>
          <a:ln w="412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0" name="CasellaDiTesto 539"/>
          <p:cNvSpPr txBox="1"/>
          <p:nvPr/>
        </p:nvSpPr>
        <p:spPr>
          <a:xfrm>
            <a:off x="3615725" y="4402040"/>
            <a:ext cx="4365651" cy="1170815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it-IT" dirty="0" smtClean="0"/>
          </a:p>
        </p:txBody>
      </p:sp>
      <p:sp>
        <p:nvSpPr>
          <p:cNvPr id="541" name="Rettangolo 540"/>
          <p:cNvSpPr/>
          <p:nvPr/>
        </p:nvSpPr>
        <p:spPr>
          <a:xfrm>
            <a:off x="8872800" y="2985873"/>
            <a:ext cx="900000" cy="900000"/>
          </a:xfrm>
          <a:prstGeom prst="rect">
            <a:avLst/>
          </a:prstGeom>
          <a:noFill/>
          <a:ln w="412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>
            <a:endCxn id="66" idx="0"/>
          </p:cNvCxnSpPr>
          <p:nvPr/>
        </p:nvCxnSpPr>
        <p:spPr>
          <a:xfrm flipV="1">
            <a:off x="8879117" y="2672223"/>
            <a:ext cx="464139" cy="305267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3" name="Connettore 1 542"/>
          <p:cNvCxnSpPr>
            <a:stCxn id="256" idx="1"/>
          </p:cNvCxnSpPr>
          <p:nvPr/>
        </p:nvCxnSpPr>
        <p:spPr>
          <a:xfrm flipV="1">
            <a:off x="8670429" y="2969986"/>
            <a:ext cx="225099" cy="385160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4" name="Connettore 1 543"/>
          <p:cNvCxnSpPr/>
          <p:nvPr/>
        </p:nvCxnSpPr>
        <p:spPr>
          <a:xfrm flipV="1">
            <a:off x="9359014" y="3850377"/>
            <a:ext cx="464139" cy="305267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5" name="Connettore 1 544"/>
          <p:cNvCxnSpPr>
            <a:stCxn id="256" idx="3"/>
          </p:cNvCxnSpPr>
          <p:nvPr/>
        </p:nvCxnSpPr>
        <p:spPr>
          <a:xfrm>
            <a:off x="8670429" y="3469698"/>
            <a:ext cx="208688" cy="453151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6" name="Connettore 1 545"/>
          <p:cNvCxnSpPr>
            <a:endCxn id="111" idx="4"/>
          </p:cNvCxnSpPr>
          <p:nvPr/>
        </p:nvCxnSpPr>
        <p:spPr>
          <a:xfrm>
            <a:off x="8879770" y="3910388"/>
            <a:ext cx="455694" cy="246398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7" name="Connettore 1 546"/>
          <p:cNvCxnSpPr>
            <a:stCxn id="249" idx="5"/>
          </p:cNvCxnSpPr>
          <p:nvPr/>
        </p:nvCxnSpPr>
        <p:spPr>
          <a:xfrm flipH="1">
            <a:off x="9801996" y="3466126"/>
            <a:ext cx="216857" cy="437516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8" name="Connettore 1 547"/>
          <p:cNvCxnSpPr>
            <a:endCxn id="249" idx="7"/>
          </p:cNvCxnSpPr>
          <p:nvPr/>
        </p:nvCxnSpPr>
        <p:spPr>
          <a:xfrm>
            <a:off x="9772800" y="2980773"/>
            <a:ext cx="246053" cy="370801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9" name="Connettore 1 548"/>
          <p:cNvCxnSpPr>
            <a:stCxn id="66" idx="0"/>
          </p:cNvCxnSpPr>
          <p:nvPr/>
        </p:nvCxnSpPr>
        <p:spPr>
          <a:xfrm>
            <a:off x="9343256" y="2672223"/>
            <a:ext cx="448518" cy="326573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1" name="Ovale 550"/>
          <p:cNvSpPr/>
          <p:nvPr/>
        </p:nvSpPr>
        <p:spPr>
          <a:xfrm>
            <a:off x="5485607" y="3187513"/>
            <a:ext cx="500526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12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204" name="CasellaDiTesto 203"/>
          <p:cNvSpPr txBox="1"/>
          <p:nvPr/>
        </p:nvSpPr>
        <p:spPr>
          <a:xfrm>
            <a:off x="2074181" y="-12497"/>
            <a:ext cx="960904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it-IT" sz="1800" dirty="0" err="1"/>
              <a:t>Step</a:t>
            </a:r>
            <a:r>
              <a:rPr lang="it-IT" sz="1800" dirty="0"/>
              <a:t> </a:t>
            </a:r>
            <a:r>
              <a:rPr lang="it-IT" sz="1800" dirty="0" smtClean="0"/>
              <a:t>11:</a:t>
            </a:r>
            <a:endParaRPr lang="it-IT" sz="1800" dirty="0"/>
          </a:p>
        </p:txBody>
      </p:sp>
      <p:sp>
        <p:nvSpPr>
          <p:cNvPr id="202" name="Ovale 201"/>
          <p:cNvSpPr/>
          <p:nvPr/>
        </p:nvSpPr>
        <p:spPr>
          <a:xfrm>
            <a:off x="99138" y="430337"/>
            <a:ext cx="2483813" cy="11132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Da terminare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4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574025" y="5798233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7" name="Ovale 6"/>
          <p:cNvSpPr/>
          <p:nvPr/>
        </p:nvSpPr>
        <p:spPr>
          <a:xfrm>
            <a:off x="574025" y="5511395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567959" y="5245838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chemeClr val="bg1"/>
                </a:solidFill>
              </a:rPr>
              <a:t>2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572626" y="495900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567959" y="6085071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12" name="Ovale 11"/>
          <p:cNvSpPr/>
          <p:nvPr/>
        </p:nvSpPr>
        <p:spPr>
          <a:xfrm>
            <a:off x="573820" y="4509000"/>
            <a:ext cx="247162" cy="24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/>
          <p:cNvSpPr/>
          <p:nvPr/>
        </p:nvSpPr>
        <p:spPr>
          <a:xfrm>
            <a:off x="113114" y="5732887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14" name="Ovale 13"/>
          <p:cNvSpPr/>
          <p:nvPr/>
        </p:nvSpPr>
        <p:spPr>
          <a:xfrm>
            <a:off x="113114" y="5446049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107048" y="5180492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chemeClr val="bg1"/>
                </a:solidFill>
              </a:rPr>
              <a:t>2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11715" y="489365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07048" y="6019725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19" name="Ovale 18"/>
          <p:cNvSpPr/>
          <p:nvPr/>
        </p:nvSpPr>
        <p:spPr>
          <a:xfrm>
            <a:off x="894201" y="5732887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20" name="Ovale 19"/>
          <p:cNvSpPr/>
          <p:nvPr/>
        </p:nvSpPr>
        <p:spPr>
          <a:xfrm>
            <a:off x="894201" y="5446049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888135" y="5180492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chemeClr val="bg1"/>
                </a:solidFill>
              </a:rPr>
              <a:t>1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892802" y="489365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888135" y="6019725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45" name="Ovale 44"/>
          <p:cNvSpPr/>
          <p:nvPr/>
        </p:nvSpPr>
        <p:spPr>
          <a:xfrm>
            <a:off x="9261578" y="350817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258092" y="31636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5" name="Ovale 154"/>
          <p:cNvSpPr/>
          <p:nvPr/>
        </p:nvSpPr>
        <p:spPr>
          <a:xfrm>
            <a:off x="9253253" y="29988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6" name="Ovale 155"/>
          <p:cNvSpPr/>
          <p:nvPr/>
        </p:nvSpPr>
        <p:spPr>
          <a:xfrm>
            <a:off x="9261045" y="367368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8" name="CasellaDiTesto 157"/>
          <p:cNvSpPr txBox="1"/>
          <p:nvPr/>
        </p:nvSpPr>
        <p:spPr>
          <a:xfrm>
            <a:off x="9966000" y="3662042"/>
            <a:ext cx="41870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96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62" name="Ovale 61"/>
          <p:cNvSpPr/>
          <p:nvPr/>
        </p:nvSpPr>
        <p:spPr>
          <a:xfrm>
            <a:off x="9255658" y="383475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6" name="Ovale 65"/>
          <p:cNvSpPr/>
          <p:nvPr/>
        </p:nvSpPr>
        <p:spPr>
          <a:xfrm>
            <a:off x="9261045" y="26722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7" name="Ovale 66"/>
          <p:cNvSpPr/>
          <p:nvPr/>
        </p:nvSpPr>
        <p:spPr>
          <a:xfrm>
            <a:off x="9258205" y="2826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9264675" y="3329387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111" name="Ovale 110"/>
          <p:cNvSpPr/>
          <p:nvPr/>
        </p:nvSpPr>
        <p:spPr>
          <a:xfrm>
            <a:off x="9253253" y="400251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4904502" y="986987"/>
            <a:ext cx="1617751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D5-D4-D3</a:t>
            </a:r>
          </a:p>
          <a:p>
            <a:pPr algn="ctr"/>
            <a:r>
              <a:rPr lang="it-IT" sz="2800" dirty="0" smtClean="0"/>
              <a:t>M-T-S</a:t>
            </a:r>
            <a:endParaRPr lang="it-IT" sz="2800" dirty="0"/>
          </a:p>
        </p:txBody>
      </p:sp>
      <p:sp>
        <p:nvSpPr>
          <p:cNvPr id="77" name="CasellaDiTesto 76"/>
          <p:cNvSpPr txBox="1"/>
          <p:nvPr/>
        </p:nvSpPr>
        <p:spPr>
          <a:xfrm>
            <a:off x="6814169" y="3607420"/>
            <a:ext cx="1593455" cy="357429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9*45*3=1215</a:t>
            </a:r>
            <a:endParaRPr lang="it-IT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5856798" y="1877419"/>
            <a:ext cx="1625866" cy="370319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3*3*3*5*3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52" name="Ovale 51"/>
          <p:cNvSpPr/>
          <p:nvPr/>
        </p:nvSpPr>
        <p:spPr>
          <a:xfrm>
            <a:off x="5645316" y="3307420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6</a:t>
            </a:r>
            <a:endParaRPr lang="it-IT" sz="1050" dirty="0"/>
          </a:p>
        </p:txBody>
      </p:sp>
      <p:cxnSp>
        <p:nvCxnSpPr>
          <p:cNvPr id="47" name="Connettore 2 46"/>
          <p:cNvCxnSpPr/>
          <p:nvPr/>
        </p:nvCxnSpPr>
        <p:spPr>
          <a:xfrm flipH="1" flipV="1">
            <a:off x="6933611" y="2234883"/>
            <a:ext cx="803944" cy="1375081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/>
          <p:cNvGrpSpPr/>
          <p:nvPr/>
        </p:nvGrpSpPr>
        <p:grpSpPr>
          <a:xfrm>
            <a:off x="4940729" y="3998301"/>
            <a:ext cx="1380271" cy="162000"/>
            <a:chOff x="5237655" y="4300881"/>
            <a:chExt cx="1380271" cy="162000"/>
          </a:xfrm>
        </p:grpSpPr>
        <p:sp>
          <p:nvSpPr>
            <p:cNvPr id="443" name="Ovale 442"/>
            <p:cNvSpPr/>
            <p:nvPr/>
          </p:nvSpPr>
          <p:spPr>
            <a:xfrm>
              <a:off x="6455926" y="4300881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4" name="Ovale 443"/>
            <p:cNvSpPr/>
            <p:nvPr/>
          </p:nvSpPr>
          <p:spPr>
            <a:xfrm>
              <a:off x="6303643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5" name="Ovale 444"/>
            <p:cNvSpPr/>
            <p:nvPr/>
          </p:nvSpPr>
          <p:spPr>
            <a:xfrm>
              <a:off x="6151359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6" name="Ovale 445"/>
            <p:cNvSpPr/>
            <p:nvPr/>
          </p:nvSpPr>
          <p:spPr>
            <a:xfrm>
              <a:off x="5846791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7" name="Ovale 446"/>
            <p:cNvSpPr/>
            <p:nvPr/>
          </p:nvSpPr>
          <p:spPr>
            <a:xfrm>
              <a:off x="5999075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8" name="Ovale 447"/>
            <p:cNvSpPr/>
            <p:nvPr/>
          </p:nvSpPr>
          <p:spPr>
            <a:xfrm>
              <a:off x="5694507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9" name="Ovale 448"/>
            <p:cNvSpPr/>
            <p:nvPr/>
          </p:nvSpPr>
          <p:spPr>
            <a:xfrm>
              <a:off x="5542223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0" name="Ovale 449"/>
            <p:cNvSpPr/>
            <p:nvPr/>
          </p:nvSpPr>
          <p:spPr>
            <a:xfrm>
              <a:off x="5389939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1" name="Ovale 450"/>
            <p:cNvSpPr/>
            <p:nvPr/>
          </p:nvSpPr>
          <p:spPr>
            <a:xfrm>
              <a:off x="5237655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5103345" y="2606811"/>
            <a:ext cx="1380272" cy="162000"/>
            <a:chOff x="4785187" y="2299877"/>
            <a:chExt cx="1380272" cy="162000"/>
          </a:xfrm>
        </p:grpSpPr>
        <p:sp>
          <p:nvSpPr>
            <p:cNvPr id="474" name="Ovale 473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76" name="Ovale 475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7" name="Ovale 476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8" name="Ovale 477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9" name="Ovale 478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0" name="Ovale 479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1" name="Ovale 480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2" name="Ovale 481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3" name="Ovale 482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932786" y="2601725"/>
            <a:ext cx="162000" cy="1413373"/>
            <a:chOff x="4623839" y="2905475"/>
            <a:chExt cx="162000" cy="1413373"/>
          </a:xfrm>
        </p:grpSpPr>
        <p:sp>
          <p:nvSpPr>
            <p:cNvPr id="82" name="Ovale 81"/>
            <p:cNvSpPr/>
            <p:nvPr/>
          </p:nvSpPr>
          <p:spPr>
            <a:xfrm>
              <a:off x="4623839" y="305784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83" name="Ovale 82"/>
            <p:cNvSpPr/>
            <p:nvPr/>
          </p:nvSpPr>
          <p:spPr>
            <a:xfrm>
              <a:off x="4623839" y="2905475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0" name="Ovale 59"/>
            <p:cNvSpPr/>
            <p:nvPr/>
          </p:nvSpPr>
          <p:spPr>
            <a:xfrm>
              <a:off x="4623839" y="336258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1" name="Ovale 60"/>
            <p:cNvSpPr/>
            <p:nvPr/>
          </p:nvSpPr>
          <p:spPr>
            <a:xfrm>
              <a:off x="4623839" y="321021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70" name="Ovale 69"/>
            <p:cNvSpPr/>
            <p:nvPr/>
          </p:nvSpPr>
          <p:spPr>
            <a:xfrm>
              <a:off x="4623839" y="3514959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1" name="Ovale 100"/>
            <p:cNvSpPr/>
            <p:nvPr/>
          </p:nvSpPr>
          <p:spPr>
            <a:xfrm>
              <a:off x="4623839" y="4140648"/>
              <a:ext cx="162000" cy="1782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2" name="Ovale 101"/>
            <p:cNvSpPr/>
            <p:nvPr/>
          </p:nvSpPr>
          <p:spPr>
            <a:xfrm>
              <a:off x="4623839" y="3972072"/>
              <a:ext cx="162000" cy="178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4" name="Ovale 103"/>
            <p:cNvSpPr/>
            <p:nvPr/>
          </p:nvSpPr>
          <p:spPr>
            <a:xfrm>
              <a:off x="4623839" y="381970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5" name="Ovale 104"/>
            <p:cNvSpPr/>
            <p:nvPr/>
          </p:nvSpPr>
          <p:spPr>
            <a:xfrm>
              <a:off x="4623839" y="366733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6321000" y="2774783"/>
            <a:ext cx="162000" cy="1381504"/>
            <a:chOff x="6619979" y="2478242"/>
            <a:chExt cx="162000" cy="1381504"/>
          </a:xfrm>
        </p:grpSpPr>
        <p:sp>
          <p:nvSpPr>
            <p:cNvPr id="455" name="Ovale 454"/>
            <p:cNvSpPr/>
            <p:nvPr/>
          </p:nvSpPr>
          <p:spPr>
            <a:xfrm>
              <a:off x="6619979" y="354530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6" name="Ovale 455"/>
            <p:cNvSpPr/>
            <p:nvPr/>
          </p:nvSpPr>
          <p:spPr>
            <a:xfrm>
              <a:off x="6619979" y="339287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9" name="Ovale 458"/>
            <p:cNvSpPr/>
            <p:nvPr/>
          </p:nvSpPr>
          <p:spPr>
            <a:xfrm>
              <a:off x="6619979" y="324043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0" name="Ovale 459"/>
            <p:cNvSpPr/>
            <p:nvPr/>
          </p:nvSpPr>
          <p:spPr>
            <a:xfrm>
              <a:off x="6619979" y="308799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4" name="Ovale 463"/>
            <p:cNvSpPr/>
            <p:nvPr/>
          </p:nvSpPr>
          <p:spPr>
            <a:xfrm>
              <a:off x="6619979" y="293555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5" name="Ovale 464"/>
            <p:cNvSpPr/>
            <p:nvPr/>
          </p:nvSpPr>
          <p:spPr>
            <a:xfrm>
              <a:off x="6619979" y="278311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6" name="Ovale 465"/>
            <p:cNvSpPr/>
            <p:nvPr/>
          </p:nvSpPr>
          <p:spPr>
            <a:xfrm>
              <a:off x="6619979" y="263068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7" name="Ovale 466"/>
            <p:cNvSpPr/>
            <p:nvPr/>
          </p:nvSpPr>
          <p:spPr>
            <a:xfrm>
              <a:off x="6619979" y="2478242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2" name="Ovale 471"/>
            <p:cNvSpPr/>
            <p:nvPr/>
          </p:nvSpPr>
          <p:spPr>
            <a:xfrm>
              <a:off x="6619979" y="369774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5081690" y="3323585"/>
            <a:ext cx="1247657" cy="162000"/>
            <a:chOff x="5030296" y="3320006"/>
            <a:chExt cx="1247657" cy="162000"/>
          </a:xfrm>
        </p:grpSpPr>
        <p:sp>
          <p:nvSpPr>
            <p:cNvPr id="220" name="Ovale 219"/>
            <p:cNvSpPr/>
            <p:nvPr/>
          </p:nvSpPr>
          <p:spPr>
            <a:xfrm>
              <a:off x="5030296" y="3320006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21" name="Ovale 220"/>
            <p:cNvSpPr/>
            <p:nvPr/>
          </p:nvSpPr>
          <p:spPr>
            <a:xfrm>
              <a:off x="6115953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2" name="Ovale 221"/>
            <p:cNvSpPr/>
            <p:nvPr/>
          </p:nvSpPr>
          <p:spPr>
            <a:xfrm>
              <a:off x="5963669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3" name="Ovale 222"/>
            <p:cNvSpPr/>
            <p:nvPr/>
          </p:nvSpPr>
          <p:spPr>
            <a:xfrm>
              <a:off x="5811385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4" name="Ovale 223"/>
            <p:cNvSpPr/>
            <p:nvPr/>
          </p:nvSpPr>
          <p:spPr>
            <a:xfrm>
              <a:off x="5506817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5" name="Ovale 224"/>
            <p:cNvSpPr/>
            <p:nvPr/>
          </p:nvSpPr>
          <p:spPr>
            <a:xfrm>
              <a:off x="5659101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6" name="Ovale 225"/>
            <p:cNvSpPr/>
            <p:nvPr/>
          </p:nvSpPr>
          <p:spPr>
            <a:xfrm>
              <a:off x="5354533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7" name="Ovale 226"/>
            <p:cNvSpPr/>
            <p:nvPr/>
          </p:nvSpPr>
          <p:spPr>
            <a:xfrm>
              <a:off x="5202249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4" name="Ovale 233"/>
          <p:cNvSpPr/>
          <p:nvPr/>
        </p:nvSpPr>
        <p:spPr>
          <a:xfrm>
            <a:off x="5636551" y="3542905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5" name="Ovale 234"/>
          <p:cNvSpPr/>
          <p:nvPr/>
        </p:nvSpPr>
        <p:spPr>
          <a:xfrm>
            <a:off x="5636551" y="3390467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7" name="Ovale 236"/>
          <p:cNvSpPr/>
          <p:nvPr/>
        </p:nvSpPr>
        <p:spPr>
          <a:xfrm>
            <a:off x="5636551" y="3847781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8" name="Ovale 237"/>
          <p:cNvSpPr/>
          <p:nvPr/>
        </p:nvSpPr>
        <p:spPr>
          <a:xfrm>
            <a:off x="5636551" y="3238029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9" name="Ovale 238"/>
          <p:cNvSpPr/>
          <p:nvPr/>
        </p:nvSpPr>
        <p:spPr>
          <a:xfrm>
            <a:off x="5636551" y="3085591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2" name="Ovale 241"/>
          <p:cNvSpPr/>
          <p:nvPr/>
        </p:nvSpPr>
        <p:spPr>
          <a:xfrm>
            <a:off x="5636551" y="2933153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5" name="Ovale 244"/>
          <p:cNvSpPr/>
          <p:nvPr/>
        </p:nvSpPr>
        <p:spPr>
          <a:xfrm>
            <a:off x="5636551" y="2772000"/>
            <a:ext cx="162000" cy="162000"/>
          </a:xfrm>
          <a:prstGeom prst="ellipse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6" name="Ovale 245"/>
          <p:cNvSpPr/>
          <p:nvPr/>
        </p:nvSpPr>
        <p:spPr>
          <a:xfrm>
            <a:off x="5636551" y="3695343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9" name="Ovale 248"/>
          <p:cNvSpPr/>
          <p:nvPr/>
        </p:nvSpPr>
        <p:spPr>
          <a:xfrm>
            <a:off x="9880577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0" name="Ovale 249"/>
          <p:cNvSpPr/>
          <p:nvPr/>
        </p:nvSpPr>
        <p:spPr>
          <a:xfrm>
            <a:off x="9728293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1" name="Ovale 250"/>
          <p:cNvSpPr/>
          <p:nvPr/>
        </p:nvSpPr>
        <p:spPr>
          <a:xfrm>
            <a:off x="9576009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2" name="Ovale 251"/>
          <p:cNvSpPr/>
          <p:nvPr/>
        </p:nvSpPr>
        <p:spPr>
          <a:xfrm>
            <a:off x="9103557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3" name="Ovale 252"/>
          <p:cNvSpPr/>
          <p:nvPr/>
        </p:nvSpPr>
        <p:spPr>
          <a:xfrm>
            <a:off x="9423725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4" name="Ovale 253"/>
          <p:cNvSpPr/>
          <p:nvPr/>
        </p:nvSpPr>
        <p:spPr>
          <a:xfrm>
            <a:off x="8951273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5" name="Ovale 254"/>
          <p:cNvSpPr/>
          <p:nvPr/>
        </p:nvSpPr>
        <p:spPr>
          <a:xfrm>
            <a:off x="8798989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6" name="Ovale 255"/>
          <p:cNvSpPr/>
          <p:nvPr/>
        </p:nvSpPr>
        <p:spPr>
          <a:xfrm>
            <a:off x="8646705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30" name="Gruppo 329"/>
          <p:cNvGrpSpPr/>
          <p:nvPr/>
        </p:nvGrpSpPr>
        <p:grpSpPr>
          <a:xfrm rot="2793578">
            <a:off x="5638269" y="3698236"/>
            <a:ext cx="835821" cy="85738"/>
            <a:chOff x="4785187" y="2299877"/>
            <a:chExt cx="1380272" cy="162000"/>
          </a:xfrm>
        </p:grpSpPr>
        <p:sp>
          <p:nvSpPr>
            <p:cNvPr id="331" name="Ovale 330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32" name="Ovale 331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3" name="Ovale 332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4" name="Ovale 333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5" name="Ovale 334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6" name="Ovale 335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7" name="Ovale 336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8" name="Ovale 337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9" name="Ovale 338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51" name="Gruppo 350"/>
          <p:cNvGrpSpPr/>
          <p:nvPr/>
        </p:nvGrpSpPr>
        <p:grpSpPr>
          <a:xfrm rot="2793578">
            <a:off x="4959612" y="3013920"/>
            <a:ext cx="835821" cy="85738"/>
            <a:chOff x="4785187" y="2299877"/>
            <a:chExt cx="1380272" cy="162000"/>
          </a:xfrm>
        </p:grpSpPr>
        <p:sp>
          <p:nvSpPr>
            <p:cNvPr id="352" name="Ovale 35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53" name="Ovale 35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4" name="Ovale 35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5" name="Ovale 35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6" name="Ovale 35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7" name="Ovale 35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8" name="Ovale 35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9" name="Ovale 35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0" name="Ovale 35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61" name="Gruppo 360"/>
          <p:cNvGrpSpPr/>
          <p:nvPr/>
        </p:nvGrpSpPr>
        <p:grpSpPr>
          <a:xfrm rot="18838311">
            <a:off x="4941619" y="3661676"/>
            <a:ext cx="835821" cy="85738"/>
            <a:chOff x="4785187" y="2299877"/>
            <a:chExt cx="1380272" cy="162000"/>
          </a:xfrm>
        </p:grpSpPr>
        <p:sp>
          <p:nvSpPr>
            <p:cNvPr id="362" name="Ovale 36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63" name="Ovale 36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4" name="Ovale 36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5" name="Ovale 36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6" name="Ovale 36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7" name="Ovale 36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8" name="Ovale 36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9" name="Ovale 36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0" name="Ovale 36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71" name="Gruppo 370"/>
          <p:cNvGrpSpPr/>
          <p:nvPr/>
        </p:nvGrpSpPr>
        <p:grpSpPr>
          <a:xfrm rot="18838311">
            <a:off x="5639327" y="2986284"/>
            <a:ext cx="835821" cy="85738"/>
            <a:chOff x="4785187" y="2299877"/>
            <a:chExt cx="1380272" cy="162000"/>
          </a:xfrm>
        </p:grpSpPr>
        <p:sp>
          <p:nvSpPr>
            <p:cNvPr id="372" name="Ovale 37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73" name="Ovale 37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4" name="Ovale 37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5" name="Ovale 37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6" name="Ovale 37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7" name="Ovale 37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8" name="Ovale 37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9" name="Ovale 37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0" name="Ovale 37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82" name="Gruppo 381"/>
          <p:cNvGrpSpPr/>
          <p:nvPr/>
        </p:nvGrpSpPr>
        <p:grpSpPr>
          <a:xfrm rot="2793578">
            <a:off x="9265598" y="2999856"/>
            <a:ext cx="835821" cy="85738"/>
            <a:chOff x="4785187" y="2299877"/>
            <a:chExt cx="1380272" cy="162000"/>
          </a:xfrm>
        </p:grpSpPr>
        <p:sp>
          <p:nvSpPr>
            <p:cNvPr id="383" name="Ovale 38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84" name="Ovale 383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5" name="Ovale 384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6" name="Ovale 385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7" name="Ovale 386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8" name="Ovale 387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9" name="Ovale 388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90" name="Ovale 389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91" name="Ovale 390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02" name="Gruppo 401"/>
          <p:cNvGrpSpPr/>
          <p:nvPr/>
        </p:nvGrpSpPr>
        <p:grpSpPr>
          <a:xfrm rot="18877050">
            <a:off x="9284433" y="3769969"/>
            <a:ext cx="835821" cy="85738"/>
            <a:chOff x="4785187" y="2299877"/>
            <a:chExt cx="1380272" cy="162000"/>
          </a:xfrm>
        </p:grpSpPr>
        <p:sp>
          <p:nvSpPr>
            <p:cNvPr id="403" name="Ovale 40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04" name="Ovale 403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5" name="Ovale 404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6" name="Ovale 405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7" name="Ovale 406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8" name="Ovale 407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9" name="Ovale 408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0" name="Ovale 409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1" name="Ovale 410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12" name="Gruppo 411"/>
          <p:cNvGrpSpPr/>
          <p:nvPr/>
        </p:nvGrpSpPr>
        <p:grpSpPr>
          <a:xfrm>
            <a:off x="9384086" y="2431864"/>
            <a:ext cx="743606" cy="85738"/>
            <a:chOff x="4785187" y="2299877"/>
            <a:chExt cx="1227988" cy="162000"/>
          </a:xfrm>
        </p:grpSpPr>
        <p:sp>
          <p:nvSpPr>
            <p:cNvPr id="413" name="Ovale 41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14" name="Ovale 41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5" name="Ovale 41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6" name="Ovale 41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7" name="Ovale 41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8" name="Ovale 41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9" name="Ovale 41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0" name="Ovale 41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21" name="Gruppo 420"/>
          <p:cNvGrpSpPr/>
          <p:nvPr/>
        </p:nvGrpSpPr>
        <p:grpSpPr>
          <a:xfrm rot="13632344">
            <a:off x="8578837" y="3733473"/>
            <a:ext cx="835821" cy="85738"/>
            <a:chOff x="4785187" y="2299877"/>
            <a:chExt cx="1380272" cy="162000"/>
          </a:xfrm>
        </p:grpSpPr>
        <p:sp>
          <p:nvSpPr>
            <p:cNvPr id="422" name="Ovale 42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23" name="Ovale 42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4" name="Ovale 42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5" name="Ovale 42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6" name="Ovale 42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7" name="Ovale 42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8" name="Ovale 42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9" name="Ovale 42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0" name="Ovale 42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31" name="Gruppo 430"/>
          <p:cNvGrpSpPr/>
          <p:nvPr/>
        </p:nvGrpSpPr>
        <p:grpSpPr>
          <a:xfrm rot="18665451">
            <a:off x="8582425" y="3013725"/>
            <a:ext cx="835821" cy="85738"/>
            <a:chOff x="4785187" y="2299877"/>
            <a:chExt cx="1380272" cy="162000"/>
          </a:xfrm>
        </p:grpSpPr>
        <p:sp>
          <p:nvSpPr>
            <p:cNvPr id="432" name="Ovale 43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33" name="Ovale 43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7" name="Ovale 436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9" name="Ovale 438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0" name="Ovale 439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1" name="Ovale 440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2" name="Ovale 441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2" name="Ovale 451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4" name="Ovale 453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28" name="Rettangolo 27"/>
          <p:cNvSpPr/>
          <p:nvPr/>
        </p:nvSpPr>
        <p:spPr>
          <a:xfrm>
            <a:off x="5265156" y="2932056"/>
            <a:ext cx="900000" cy="900000"/>
          </a:xfrm>
          <a:prstGeom prst="rect">
            <a:avLst/>
          </a:prstGeom>
          <a:noFill/>
          <a:ln w="412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0" name="CasellaDiTesto 539"/>
          <p:cNvSpPr txBox="1"/>
          <p:nvPr/>
        </p:nvSpPr>
        <p:spPr>
          <a:xfrm>
            <a:off x="3615725" y="4402040"/>
            <a:ext cx="4365651" cy="1170815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it-IT" dirty="0" smtClean="0"/>
          </a:p>
        </p:txBody>
      </p:sp>
      <p:sp>
        <p:nvSpPr>
          <p:cNvPr id="541" name="Rettangolo 540"/>
          <p:cNvSpPr/>
          <p:nvPr/>
        </p:nvSpPr>
        <p:spPr>
          <a:xfrm>
            <a:off x="8872800" y="2985873"/>
            <a:ext cx="900000" cy="900000"/>
          </a:xfrm>
          <a:prstGeom prst="rect">
            <a:avLst/>
          </a:prstGeom>
          <a:noFill/>
          <a:ln w="412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>
            <a:endCxn id="66" idx="0"/>
          </p:cNvCxnSpPr>
          <p:nvPr/>
        </p:nvCxnSpPr>
        <p:spPr>
          <a:xfrm flipV="1">
            <a:off x="8879117" y="2672223"/>
            <a:ext cx="464139" cy="305267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3" name="Connettore 1 542"/>
          <p:cNvCxnSpPr>
            <a:stCxn id="256" idx="1"/>
          </p:cNvCxnSpPr>
          <p:nvPr/>
        </p:nvCxnSpPr>
        <p:spPr>
          <a:xfrm flipV="1">
            <a:off x="8670429" y="2969986"/>
            <a:ext cx="225099" cy="385160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4" name="Connettore 1 543"/>
          <p:cNvCxnSpPr/>
          <p:nvPr/>
        </p:nvCxnSpPr>
        <p:spPr>
          <a:xfrm flipV="1">
            <a:off x="9359014" y="3850377"/>
            <a:ext cx="464139" cy="305267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5" name="Connettore 1 544"/>
          <p:cNvCxnSpPr>
            <a:stCxn id="256" idx="3"/>
          </p:cNvCxnSpPr>
          <p:nvPr/>
        </p:nvCxnSpPr>
        <p:spPr>
          <a:xfrm>
            <a:off x="8670429" y="3469698"/>
            <a:ext cx="208688" cy="453151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6" name="Connettore 1 545"/>
          <p:cNvCxnSpPr>
            <a:endCxn id="111" idx="4"/>
          </p:cNvCxnSpPr>
          <p:nvPr/>
        </p:nvCxnSpPr>
        <p:spPr>
          <a:xfrm>
            <a:off x="8879770" y="3910388"/>
            <a:ext cx="455694" cy="246398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7" name="Connettore 1 546"/>
          <p:cNvCxnSpPr>
            <a:stCxn id="249" idx="5"/>
          </p:cNvCxnSpPr>
          <p:nvPr/>
        </p:nvCxnSpPr>
        <p:spPr>
          <a:xfrm flipH="1">
            <a:off x="9801996" y="3466126"/>
            <a:ext cx="216857" cy="437516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8" name="Connettore 1 547"/>
          <p:cNvCxnSpPr>
            <a:endCxn id="249" idx="7"/>
          </p:cNvCxnSpPr>
          <p:nvPr/>
        </p:nvCxnSpPr>
        <p:spPr>
          <a:xfrm>
            <a:off x="9772800" y="2980773"/>
            <a:ext cx="246053" cy="370801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9" name="Connettore 1 548"/>
          <p:cNvCxnSpPr>
            <a:stCxn id="66" idx="0"/>
          </p:cNvCxnSpPr>
          <p:nvPr/>
        </p:nvCxnSpPr>
        <p:spPr>
          <a:xfrm>
            <a:off x="9343256" y="2672223"/>
            <a:ext cx="448518" cy="326573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1" name="Ovale 550"/>
          <p:cNvSpPr/>
          <p:nvPr/>
        </p:nvSpPr>
        <p:spPr>
          <a:xfrm>
            <a:off x="5485607" y="3187513"/>
            <a:ext cx="500526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12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204" name="CasellaDiTesto 203"/>
          <p:cNvSpPr txBox="1"/>
          <p:nvPr/>
        </p:nvSpPr>
        <p:spPr>
          <a:xfrm>
            <a:off x="2074181" y="-12497"/>
            <a:ext cx="896784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it-IT" sz="1800" dirty="0" err="1"/>
              <a:t>Step</a:t>
            </a:r>
            <a:r>
              <a:rPr lang="it-IT" sz="1800" dirty="0"/>
              <a:t> </a:t>
            </a:r>
            <a:r>
              <a:rPr lang="it-IT" sz="1800" dirty="0" smtClean="0"/>
              <a:t>12</a:t>
            </a:r>
            <a:endParaRPr lang="it-IT" sz="1800" dirty="0"/>
          </a:p>
        </p:txBody>
      </p:sp>
      <p:sp>
        <p:nvSpPr>
          <p:cNvPr id="202" name="Ovale 201"/>
          <p:cNvSpPr/>
          <p:nvPr/>
        </p:nvSpPr>
        <p:spPr>
          <a:xfrm>
            <a:off x="99138" y="430337"/>
            <a:ext cx="2483813" cy="11132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Da terminare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sellaDiTesto 102"/>
          <p:cNvSpPr txBox="1"/>
          <p:nvPr/>
        </p:nvSpPr>
        <p:spPr>
          <a:xfrm>
            <a:off x="8818995" y="228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574025" y="5798233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7" name="Ovale 6"/>
          <p:cNvSpPr/>
          <p:nvPr/>
        </p:nvSpPr>
        <p:spPr>
          <a:xfrm>
            <a:off x="574025" y="5511395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567959" y="5245838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chemeClr val="bg1"/>
                </a:solidFill>
              </a:rPr>
              <a:t>2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572626" y="495900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567959" y="6085071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12" name="Ovale 11"/>
          <p:cNvSpPr/>
          <p:nvPr/>
        </p:nvSpPr>
        <p:spPr>
          <a:xfrm>
            <a:off x="573820" y="4509000"/>
            <a:ext cx="247162" cy="24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/>
          <p:cNvSpPr/>
          <p:nvPr/>
        </p:nvSpPr>
        <p:spPr>
          <a:xfrm>
            <a:off x="113114" y="5732887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14" name="Ovale 13"/>
          <p:cNvSpPr/>
          <p:nvPr/>
        </p:nvSpPr>
        <p:spPr>
          <a:xfrm>
            <a:off x="113114" y="5446049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107048" y="5180492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chemeClr val="bg1"/>
                </a:solidFill>
              </a:rPr>
              <a:t>2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11715" y="489365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07048" y="6019725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19" name="Ovale 18"/>
          <p:cNvSpPr/>
          <p:nvPr/>
        </p:nvSpPr>
        <p:spPr>
          <a:xfrm>
            <a:off x="894201" y="5732887"/>
            <a:ext cx="164422" cy="154275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4</a:t>
            </a:r>
            <a:endParaRPr lang="it-IT" sz="1050" dirty="0"/>
          </a:p>
        </p:txBody>
      </p:sp>
      <p:sp>
        <p:nvSpPr>
          <p:cNvPr id="20" name="Ovale 19"/>
          <p:cNvSpPr/>
          <p:nvPr/>
        </p:nvSpPr>
        <p:spPr>
          <a:xfrm>
            <a:off x="894201" y="5446049"/>
            <a:ext cx="164422" cy="154275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888135" y="5180492"/>
            <a:ext cx="164422" cy="154275"/>
          </a:xfrm>
          <a:prstGeom prst="ellipse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chemeClr val="bg1"/>
                </a:solidFill>
              </a:rPr>
              <a:t>1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892802" y="4893654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1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888135" y="6019725"/>
            <a:ext cx="164422" cy="154275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5</a:t>
            </a:r>
          </a:p>
        </p:txBody>
      </p:sp>
      <p:sp>
        <p:nvSpPr>
          <p:cNvPr id="45" name="Ovale 44"/>
          <p:cNvSpPr/>
          <p:nvPr/>
        </p:nvSpPr>
        <p:spPr>
          <a:xfrm>
            <a:off x="9261578" y="3508177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9258092" y="316365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5" name="Ovale 154"/>
          <p:cNvSpPr/>
          <p:nvPr/>
        </p:nvSpPr>
        <p:spPr>
          <a:xfrm>
            <a:off x="9253253" y="2998849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6" name="Ovale 155"/>
          <p:cNvSpPr/>
          <p:nvPr/>
        </p:nvSpPr>
        <p:spPr>
          <a:xfrm>
            <a:off x="9261045" y="3673682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58" name="CasellaDiTesto 157"/>
          <p:cNvSpPr txBox="1"/>
          <p:nvPr/>
        </p:nvSpPr>
        <p:spPr>
          <a:xfrm>
            <a:off x="9966000" y="3662042"/>
            <a:ext cx="418704" cy="369332"/>
          </a:xfrm>
          <a:prstGeom prst="rect">
            <a:avLst/>
          </a:prstGeom>
          <a:solidFill>
            <a:srgbClr val="9681CA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96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479238" y="499400"/>
            <a:ext cx="273517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Starter Sequence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62" name="Ovale 61"/>
          <p:cNvSpPr/>
          <p:nvPr/>
        </p:nvSpPr>
        <p:spPr>
          <a:xfrm>
            <a:off x="9255658" y="3834750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6" name="Ovale 65"/>
          <p:cNvSpPr/>
          <p:nvPr/>
        </p:nvSpPr>
        <p:spPr>
          <a:xfrm>
            <a:off x="9261045" y="2672223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67" name="Ovale 66"/>
          <p:cNvSpPr/>
          <p:nvPr/>
        </p:nvSpPr>
        <p:spPr>
          <a:xfrm>
            <a:off x="9258205" y="2826498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</a:rPr>
              <a:t>3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9264675" y="3329387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6</a:t>
            </a:r>
            <a:endParaRPr lang="it-IT" sz="1100" dirty="0"/>
          </a:p>
        </p:txBody>
      </p:sp>
      <p:sp>
        <p:nvSpPr>
          <p:cNvPr id="111" name="Ovale 110"/>
          <p:cNvSpPr/>
          <p:nvPr/>
        </p:nvSpPr>
        <p:spPr>
          <a:xfrm>
            <a:off x="9253253" y="4002511"/>
            <a:ext cx="164422" cy="154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>
                <a:solidFill>
                  <a:srgbClr val="FF0000"/>
                </a:solidFill>
              </a:rPr>
              <a:t>3</a:t>
            </a:r>
            <a:endParaRPr lang="it-IT" sz="1050" dirty="0">
              <a:solidFill>
                <a:srgbClr val="FF0000"/>
              </a:solidFill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4904502" y="986987"/>
            <a:ext cx="1617751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D5-D4-D3</a:t>
            </a:r>
          </a:p>
          <a:p>
            <a:pPr algn="ctr"/>
            <a:r>
              <a:rPr lang="it-IT" sz="2800" dirty="0" smtClean="0"/>
              <a:t>M-T-S</a:t>
            </a:r>
            <a:endParaRPr lang="it-IT" sz="2800" dirty="0"/>
          </a:p>
        </p:txBody>
      </p:sp>
      <p:sp>
        <p:nvSpPr>
          <p:cNvPr id="77" name="CasellaDiTesto 76"/>
          <p:cNvSpPr txBox="1"/>
          <p:nvPr/>
        </p:nvSpPr>
        <p:spPr>
          <a:xfrm>
            <a:off x="6814169" y="3607420"/>
            <a:ext cx="1593455" cy="357429"/>
          </a:xfrm>
          <a:prstGeom prst="rect">
            <a:avLst/>
          </a:prstGeom>
          <a:solidFill>
            <a:srgbClr val="FED67E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9*45*3=1215</a:t>
            </a:r>
            <a:endParaRPr lang="it-IT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5856798" y="1877419"/>
            <a:ext cx="1625866" cy="370319"/>
          </a:xfrm>
          <a:prstGeom prst="rect">
            <a:avLst/>
          </a:prstGeom>
          <a:solidFill>
            <a:srgbClr val="FC5DFD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05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800" dirty="0" smtClean="0">
                <a:solidFill>
                  <a:schemeClr val="bg1"/>
                </a:solidFill>
              </a:rPr>
              <a:t>3*3*3*5*3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52" name="Ovale 51"/>
          <p:cNvSpPr/>
          <p:nvPr/>
        </p:nvSpPr>
        <p:spPr>
          <a:xfrm>
            <a:off x="5645316" y="3307420"/>
            <a:ext cx="157162" cy="154275"/>
          </a:xfrm>
          <a:prstGeom prst="ellipse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smtClean="0"/>
              <a:t>6</a:t>
            </a:r>
            <a:endParaRPr lang="it-IT" sz="1050" dirty="0"/>
          </a:p>
        </p:txBody>
      </p:sp>
      <p:cxnSp>
        <p:nvCxnSpPr>
          <p:cNvPr id="47" name="Connettore 2 46"/>
          <p:cNvCxnSpPr/>
          <p:nvPr/>
        </p:nvCxnSpPr>
        <p:spPr>
          <a:xfrm flipH="1" flipV="1">
            <a:off x="6933611" y="2234883"/>
            <a:ext cx="803944" cy="1375081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/>
          <p:cNvGrpSpPr/>
          <p:nvPr/>
        </p:nvGrpSpPr>
        <p:grpSpPr>
          <a:xfrm>
            <a:off x="4940729" y="3998301"/>
            <a:ext cx="1380271" cy="162000"/>
            <a:chOff x="5237655" y="4300881"/>
            <a:chExt cx="1380271" cy="162000"/>
          </a:xfrm>
        </p:grpSpPr>
        <p:sp>
          <p:nvSpPr>
            <p:cNvPr id="443" name="Ovale 442"/>
            <p:cNvSpPr/>
            <p:nvPr/>
          </p:nvSpPr>
          <p:spPr>
            <a:xfrm>
              <a:off x="6455926" y="4300881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4" name="Ovale 443"/>
            <p:cNvSpPr/>
            <p:nvPr/>
          </p:nvSpPr>
          <p:spPr>
            <a:xfrm>
              <a:off x="6303643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5" name="Ovale 444"/>
            <p:cNvSpPr/>
            <p:nvPr/>
          </p:nvSpPr>
          <p:spPr>
            <a:xfrm>
              <a:off x="6151359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6" name="Ovale 445"/>
            <p:cNvSpPr/>
            <p:nvPr/>
          </p:nvSpPr>
          <p:spPr>
            <a:xfrm>
              <a:off x="5846791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7" name="Ovale 446"/>
            <p:cNvSpPr/>
            <p:nvPr/>
          </p:nvSpPr>
          <p:spPr>
            <a:xfrm>
              <a:off x="5999075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8" name="Ovale 447"/>
            <p:cNvSpPr/>
            <p:nvPr/>
          </p:nvSpPr>
          <p:spPr>
            <a:xfrm>
              <a:off x="5694507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49" name="Ovale 448"/>
            <p:cNvSpPr/>
            <p:nvPr/>
          </p:nvSpPr>
          <p:spPr>
            <a:xfrm>
              <a:off x="5542223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0" name="Ovale 449"/>
            <p:cNvSpPr/>
            <p:nvPr/>
          </p:nvSpPr>
          <p:spPr>
            <a:xfrm>
              <a:off x="5389939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51" name="Ovale 450"/>
            <p:cNvSpPr/>
            <p:nvPr/>
          </p:nvSpPr>
          <p:spPr>
            <a:xfrm>
              <a:off x="5237655" y="430088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3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5103345" y="2606811"/>
            <a:ext cx="1380272" cy="162000"/>
            <a:chOff x="4785187" y="2299877"/>
            <a:chExt cx="1380272" cy="162000"/>
          </a:xfrm>
        </p:grpSpPr>
        <p:sp>
          <p:nvSpPr>
            <p:cNvPr id="474" name="Ovale 473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76" name="Ovale 475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7" name="Ovale 476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8" name="Ovale 477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9" name="Ovale 478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0" name="Ovale 479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1" name="Ovale 480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2" name="Ovale 481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83" name="Ovale 482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932786" y="2601725"/>
            <a:ext cx="162000" cy="1413373"/>
            <a:chOff x="4623839" y="2905475"/>
            <a:chExt cx="162000" cy="1413373"/>
          </a:xfrm>
        </p:grpSpPr>
        <p:sp>
          <p:nvSpPr>
            <p:cNvPr id="82" name="Ovale 81"/>
            <p:cNvSpPr/>
            <p:nvPr/>
          </p:nvSpPr>
          <p:spPr>
            <a:xfrm>
              <a:off x="4623839" y="305784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83" name="Ovale 82"/>
            <p:cNvSpPr/>
            <p:nvPr/>
          </p:nvSpPr>
          <p:spPr>
            <a:xfrm>
              <a:off x="4623839" y="2905475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0" name="Ovale 59"/>
            <p:cNvSpPr/>
            <p:nvPr/>
          </p:nvSpPr>
          <p:spPr>
            <a:xfrm>
              <a:off x="4623839" y="336258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61" name="Ovale 60"/>
            <p:cNvSpPr/>
            <p:nvPr/>
          </p:nvSpPr>
          <p:spPr>
            <a:xfrm>
              <a:off x="4623839" y="321021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70" name="Ovale 69"/>
            <p:cNvSpPr/>
            <p:nvPr/>
          </p:nvSpPr>
          <p:spPr>
            <a:xfrm>
              <a:off x="4623839" y="3514959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1" name="Ovale 100"/>
            <p:cNvSpPr/>
            <p:nvPr/>
          </p:nvSpPr>
          <p:spPr>
            <a:xfrm>
              <a:off x="4623839" y="4140648"/>
              <a:ext cx="162000" cy="1782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2" name="Ovale 101"/>
            <p:cNvSpPr/>
            <p:nvPr/>
          </p:nvSpPr>
          <p:spPr>
            <a:xfrm>
              <a:off x="4623839" y="3972072"/>
              <a:ext cx="162000" cy="178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4" name="Ovale 103"/>
            <p:cNvSpPr/>
            <p:nvPr/>
          </p:nvSpPr>
          <p:spPr>
            <a:xfrm>
              <a:off x="4623839" y="3819701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105" name="Ovale 104"/>
            <p:cNvSpPr/>
            <p:nvPr/>
          </p:nvSpPr>
          <p:spPr>
            <a:xfrm>
              <a:off x="4623839" y="366733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6321000" y="2774783"/>
            <a:ext cx="162000" cy="1381504"/>
            <a:chOff x="6619979" y="2478242"/>
            <a:chExt cx="162000" cy="1381504"/>
          </a:xfrm>
        </p:grpSpPr>
        <p:sp>
          <p:nvSpPr>
            <p:cNvPr id="455" name="Ovale 454"/>
            <p:cNvSpPr/>
            <p:nvPr/>
          </p:nvSpPr>
          <p:spPr>
            <a:xfrm>
              <a:off x="6619979" y="354530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6" name="Ovale 455"/>
            <p:cNvSpPr/>
            <p:nvPr/>
          </p:nvSpPr>
          <p:spPr>
            <a:xfrm>
              <a:off x="6619979" y="339287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9" name="Ovale 458"/>
            <p:cNvSpPr/>
            <p:nvPr/>
          </p:nvSpPr>
          <p:spPr>
            <a:xfrm>
              <a:off x="6619979" y="3240432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0" name="Ovale 459"/>
            <p:cNvSpPr/>
            <p:nvPr/>
          </p:nvSpPr>
          <p:spPr>
            <a:xfrm>
              <a:off x="6619979" y="3087994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4" name="Ovale 463"/>
            <p:cNvSpPr/>
            <p:nvPr/>
          </p:nvSpPr>
          <p:spPr>
            <a:xfrm>
              <a:off x="6619979" y="293555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5" name="Ovale 464"/>
            <p:cNvSpPr/>
            <p:nvPr/>
          </p:nvSpPr>
          <p:spPr>
            <a:xfrm>
              <a:off x="6619979" y="2783118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6" name="Ovale 465"/>
            <p:cNvSpPr/>
            <p:nvPr/>
          </p:nvSpPr>
          <p:spPr>
            <a:xfrm>
              <a:off x="6619979" y="2630680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67" name="Ovale 466"/>
            <p:cNvSpPr/>
            <p:nvPr/>
          </p:nvSpPr>
          <p:spPr>
            <a:xfrm>
              <a:off x="6619979" y="2478242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72" name="Ovale 471"/>
            <p:cNvSpPr/>
            <p:nvPr/>
          </p:nvSpPr>
          <p:spPr>
            <a:xfrm>
              <a:off x="6619979" y="369774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5081690" y="3323585"/>
            <a:ext cx="1247657" cy="162000"/>
            <a:chOff x="5030296" y="3320006"/>
            <a:chExt cx="1247657" cy="162000"/>
          </a:xfrm>
        </p:grpSpPr>
        <p:sp>
          <p:nvSpPr>
            <p:cNvPr id="220" name="Ovale 219"/>
            <p:cNvSpPr/>
            <p:nvPr/>
          </p:nvSpPr>
          <p:spPr>
            <a:xfrm>
              <a:off x="5030296" y="3320006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21" name="Ovale 220"/>
            <p:cNvSpPr/>
            <p:nvPr/>
          </p:nvSpPr>
          <p:spPr>
            <a:xfrm>
              <a:off x="6115953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2" name="Ovale 221"/>
            <p:cNvSpPr/>
            <p:nvPr/>
          </p:nvSpPr>
          <p:spPr>
            <a:xfrm>
              <a:off x="5963669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3" name="Ovale 222"/>
            <p:cNvSpPr/>
            <p:nvPr/>
          </p:nvSpPr>
          <p:spPr>
            <a:xfrm>
              <a:off x="5811385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4" name="Ovale 223"/>
            <p:cNvSpPr/>
            <p:nvPr/>
          </p:nvSpPr>
          <p:spPr>
            <a:xfrm>
              <a:off x="5506817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5" name="Ovale 224"/>
            <p:cNvSpPr/>
            <p:nvPr/>
          </p:nvSpPr>
          <p:spPr>
            <a:xfrm>
              <a:off x="5659101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6" name="Ovale 225"/>
            <p:cNvSpPr/>
            <p:nvPr/>
          </p:nvSpPr>
          <p:spPr>
            <a:xfrm>
              <a:off x="5354533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227" name="Ovale 226"/>
            <p:cNvSpPr/>
            <p:nvPr/>
          </p:nvSpPr>
          <p:spPr>
            <a:xfrm>
              <a:off x="5202249" y="3320006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4" name="Ovale 233"/>
          <p:cNvSpPr/>
          <p:nvPr/>
        </p:nvSpPr>
        <p:spPr>
          <a:xfrm>
            <a:off x="5636551" y="3542905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5" name="Ovale 234"/>
          <p:cNvSpPr/>
          <p:nvPr/>
        </p:nvSpPr>
        <p:spPr>
          <a:xfrm>
            <a:off x="5636551" y="3390467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7" name="Ovale 236"/>
          <p:cNvSpPr/>
          <p:nvPr/>
        </p:nvSpPr>
        <p:spPr>
          <a:xfrm>
            <a:off x="5636551" y="3847781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8" name="Ovale 237"/>
          <p:cNvSpPr/>
          <p:nvPr/>
        </p:nvSpPr>
        <p:spPr>
          <a:xfrm>
            <a:off x="5636551" y="3238029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39" name="Ovale 238"/>
          <p:cNvSpPr/>
          <p:nvPr/>
        </p:nvSpPr>
        <p:spPr>
          <a:xfrm>
            <a:off x="5636551" y="3085591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2" name="Ovale 241"/>
          <p:cNvSpPr/>
          <p:nvPr/>
        </p:nvSpPr>
        <p:spPr>
          <a:xfrm>
            <a:off x="5636551" y="2933153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5" name="Ovale 244"/>
          <p:cNvSpPr/>
          <p:nvPr/>
        </p:nvSpPr>
        <p:spPr>
          <a:xfrm>
            <a:off x="5636551" y="2772000"/>
            <a:ext cx="162000" cy="162000"/>
          </a:xfrm>
          <a:prstGeom prst="ellipse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6" name="Ovale 245"/>
          <p:cNvSpPr/>
          <p:nvPr/>
        </p:nvSpPr>
        <p:spPr>
          <a:xfrm>
            <a:off x="5636551" y="3695343"/>
            <a:ext cx="162000" cy="1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 smtClean="0">
                <a:solidFill>
                  <a:srgbClr val="FF0000"/>
                </a:solidFill>
              </a:rPr>
              <a:t>3</a:t>
            </a:r>
            <a:endParaRPr lang="it-IT" sz="700" dirty="0">
              <a:solidFill>
                <a:srgbClr val="FF0000"/>
              </a:solidFill>
            </a:endParaRPr>
          </a:p>
        </p:txBody>
      </p:sp>
      <p:sp>
        <p:nvSpPr>
          <p:cNvPr id="249" name="Ovale 248"/>
          <p:cNvSpPr/>
          <p:nvPr/>
        </p:nvSpPr>
        <p:spPr>
          <a:xfrm>
            <a:off x="9880577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0" name="Ovale 249"/>
          <p:cNvSpPr/>
          <p:nvPr/>
        </p:nvSpPr>
        <p:spPr>
          <a:xfrm>
            <a:off x="9728293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1" name="Ovale 250"/>
          <p:cNvSpPr/>
          <p:nvPr/>
        </p:nvSpPr>
        <p:spPr>
          <a:xfrm>
            <a:off x="9576009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2" name="Ovale 251"/>
          <p:cNvSpPr/>
          <p:nvPr/>
        </p:nvSpPr>
        <p:spPr>
          <a:xfrm>
            <a:off x="9103557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3" name="Ovale 252"/>
          <p:cNvSpPr/>
          <p:nvPr/>
        </p:nvSpPr>
        <p:spPr>
          <a:xfrm>
            <a:off x="9423725" y="3327850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4" name="Ovale 253"/>
          <p:cNvSpPr/>
          <p:nvPr/>
        </p:nvSpPr>
        <p:spPr>
          <a:xfrm>
            <a:off x="8951273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5" name="Ovale 254"/>
          <p:cNvSpPr/>
          <p:nvPr/>
        </p:nvSpPr>
        <p:spPr>
          <a:xfrm>
            <a:off x="8798989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6" name="Ovale 255"/>
          <p:cNvSpPr/>
          <p:nvPr/>
        </p:nvSpPr>
        <p:spPr>
          <a:xfrm>
            <a:off x="8646705" y="3331422"/>
            <a:ext cx="162000" cy="16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30" name="Gruppo 329"/>
          <p:cNvGrpSpPr/>
          <p:nvPr/>
        </p:nvGrpSpPr>
        <p:grpSpPr>
          <a:xfrm rot="2793578">
            <a:off x="5638269" y="3698236"/>
            <a:ext cx="835821" cy="85738"/>
            <a:chOff x="4785187" y="2299877"/>
            <a:chExt cx="1380272" cy="162000"/>
          </a:xfrm>
        </p:grpSpPr>
        <p:sp>
          <p:nvSpPr>
            <p:cNvPr id="331" name="Ovale 330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32" name="Ovale 331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3" name="Ovale 332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4" name="Ovale 333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5" name="Ovale 334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6" name="Ovale 335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7" name="Ovale 336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8" name="Ovale 337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39" name="Ovale 338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51" name="Gruppo 350"/>
          <p:cNvGrpSpPr/>
          <p:nvPr/>
        </p:nvGrpSpPr>
        <p:grpSpPr>
          <a:xfrm rot="2793578">
            <a:off x="4959612" y="3013920"/>
            <a:ext cx="835821" cy="85738"/>
            <a:chOff x="4785187" y="2299877"/>
            <a:chExt cx="1380272" cy="162000"/>
          </a:xfrm>
        </p:grpSpPr>
        <p:sp>
          <p:nvSpPr>
            <p:cNvPr id="352" name="Ovale 35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53" name="Ovale 35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4" name="Ovale 35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5" name="Ovale 35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6" name="Ovale 35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7" name="Ovale 35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8" name="Ovale 35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59" name="Ovale 35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0" name="Ovale 35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61" name="Gruppo 360"/>
          <p:cNvGrpSpPr/>
          <p:nvPr/>
        </p:nvGrpSpPr>
        <p:grpSpPr>
          <a:xfrm rot="18838311">
            <a:off x="4941619" y="3661676"/>
            <a:ext cx="835821" cy="85738"/>
            <a:chOff x="4785187" y="2299877"/>
            <a:chExt cx="1380272" cy="162000"/>
          </a:xfrm>
        </p:grpSpPr>
        <p:sp>
          <p:nvSpPr>
            <p:cNvPr id="362" name="Ovale 36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63" name="Ovale 36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4" name="Ovale 36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5" name="Ovale 36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6" name="Ovale 36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7" name="Ovale 36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8" name="Ovale 36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69" name="Ovale 36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0" name="Ovale 36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71" name="Gruppo 370"/>
          <p:cNvGrpSpPr/>
          <p:nvPr/>
        </p:nvGrpSpPr>
        <p:grpSpPr>
          <a:xfrm rot="18838311">
            <a:off x="5639327" y="2986284"/>
            <a:ext cx="835821" cy="85738"/>
            <a:chOff x="4785187" y="2299877"/>
            <a:chExt cx="1380272" cy="162000"/>
          </a:xfrm>
        </p:grpSpPr>
        <p:sp>
          <p:nvSpPr>
            <p:cNvPr id="372" name="Ovale 37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73" name="Ovale 37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4" name="Ovale 37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5" name="Ovale 37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6" name="Ovale 37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7" name="Ovale 37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8" name="Ovale 37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79" name="Ovale 37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0" name="Ovale 37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82" name="Gruppo 381"/>
          <p:cNvGrpSpPr/>
          <p:nvPr/>
        </p:nvGrpSpPr>
        <p:grpSpPr>
          <a:xfrm rot="2793578">
            <a:off x="9265598" y="2999856"/>
            <a:ext cx="835821" cy="85738"/>
            <a:chOff x="4785187" y="2299877"/>
            <a:chExt cx="1380272" cy="162000"/>
          </a:xfrm>
        </p:grpSpPr>
        <p:sp>
          <p:nvSpPr>
            <p:cNvPr id="383" name="Ovale 38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84" name="Ovale 383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5" name="Ovale 384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6" name="Ovale 385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7" name="Ovale 386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8" name="Ovale 387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89" name="Ovale 388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90" name="Ovale 389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391" name="Ovale 390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02" name="Gruppo 401"/>
          <p:cNvGrpSpPr/>
          <p:nvPr/>
        </p:nvGrpSpPr>
        <p:grpSpPr>
          <a:xfrm rot="18877050">
            <a:off x="9284433" y="3769969"/>
            <a:ext cx="835821" cy="85738"/>
            <a:chOff x="4785187" y="2299877"/>
            <a:chExt cx="1380272" cy="162000"/>
          </a:xfrm>
        </p:grpSpPr>
        <p:sp>
          <p:nvSpPr>
            <p:cNvPr id="403" name="Ovale 40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04" name="Ovale 403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5" name="Ovale 404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6" name="Ovale 405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7" name="Ovale 406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8" name="Ovale 407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09" name="Ovale 408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0" name="Ovale 409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1" name="Ovale 410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12" name="Gruppo 411"/>
          <p:cNvGrpSpPr/>
          <p:nvPr/>
        </p:nvGrpSpPr>
        <p:grpSpPr>
          <a:xfrm>
            <a:off x="9384086" y="2431864"/>
            <a:ext cx="743606" cy="85738"/>
            <a:chOff x="4785187" y="2299877"/>
            <a:chExt cx="1227988" cy="162000"/>
          </a:xfrm>
        </p:grpSpPr>
        <p:sp>
          <p:nvSpPr>
            <p:cNvPr id="413" name="Ovale 412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14" name="Ovale 41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5" name="Ovale 41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6" name="Ovale 41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7" name="Ovale 41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8" name="Ovale 41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19" name="Ovale 41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0" name="Ovale 41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21" name="Gruppo 420"/>
          <p:cNvGrpSpPr/>
          <p:nvPr/>
        </p:nvGrpSpPr>
        <p:grpSpPr>
          <a:xfrm rot="13632344">
            <a:off x="8578837" y="3733473"/>
            <a:ext cx="835821" cy="85738"/>
            <a:chOff x="4785187" y="2299877"/>
            <a:chExt cx="1380272" cy="162000"/>
          </a:xfrm>
        </p:grpSpPr>
        <p:sp>
          <p:nvSpPr>
            <p:cNvPr id="422" name="Ovale 42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23" name="Ovale 42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4" name="Ovale 423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5" name="Ovale 424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6" name="Ovale 425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7" name="Ovale 426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8" name="Ovale 427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29" name="Ovale 428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0" name="Ovale 429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31" name="Gruppo 430"/>
          <p:cNvGrpSpPr/>
          <p:nvPr/>
        </p:nvGrpSpPr>
        <p:grpSpPr>
          <a:xfrm rot="18665451">
            <a:off x="8582425" y="3013725"/>
            <a:ext cx="835821" cy="85738"/>
            <a:chOff x="4785187" y="2299877"/>
            <a:chExt cx="1380272" cy="162000"/>
          </a:xfrm>
        </p:grpSpPr>
        <p:sp>
          <p:nvSpPr>
            <p:cNvPr id="432" name="Ovale 431"/>
            <p:cNvSpPr/>
            <p:nvPr/>
          </p:nvSpPr>
          <p:spPr>
            <a:xfrm>
              <a:off x="4785187" y="2299877"/>
              <a:ext cx="162000" cy="162000"/>
            </a:xfrm>
            <a:prstGeom prst="ellipse">
              <a:avLst/>
            </a:prstGeom>
            <a:solidFill>
              <a:srgbClr val="9CFCA5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33" name="Ovale 432"/>
            <p:cNvSpPr/>
            <p:nvPr/>
          </p:nvSpPr>
          <p:spPr>
            <a:xfrm>
              <a:off x="600345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7" name="Ovale 436"/>
            <p:cNvSpPr/>
            <p:nvPr/>
          </p:nvSpPr>
          <p:spPr>
            <a:xfrm>
              <a:off x="585117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39" name="Ovale 438"/>
            <p:cNvSpPr/>
            <p:nvPr/>
          </p:nvSpPr>
          <p:spPr>
            <a:xfrm>
              <a:off x="5546607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0" name="Ovale 439"/>
            <p:cNvSpPr/>
            <p:nvPr/>
          </p:nvSpPr>
          <p:spPr>
            <a:xfrm>
              <a:off x="569889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1" name="Ovale 440"/>
            <p:cNvSpPr/>
            <p:nvPr/>
          </p:nvSpPr>
          <p:spPr>
            <a:xfrm>
              <a:off x="5394323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42" name="Ovale 441"/>
            <p:cNvSpPr/>
            <p:nvPr/>
          </p:nvSpPr>
          <p:spPr>
            <a:xfrm>
              <a:off x="5242039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2" name="Ovale 451"/>
            <p:cNvSpPr/>
            <p:nvPr/>
          </p:nvSpPr>
          <p:spPr>
            <a:xfrm>
              <a:off x="5089755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 smtClean="0">
                  <a:solidFill>
                    <a:srgbClr val="FF0000"/>
                  </a:solidFill>
                </a:rPr>
                <a:t>3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sp>
          <p:nvSpPr>
            <p:cNvPr id="454" name="Ovale 453"/>
            <p:cNvSpPr/>
            <p:nvPr/>
          </p:nvSpPr>
          <p:spPr>
            <a:xfrm>
              <a:off x="4937471" y="2299877"/>
              <a:ext cx="162000" cy="1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7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28" name="Rettangolo 27"/>
          <p:cNvSpPr/>
          <p:nvPr/>
        </p:nvSpPr>
        <p:spPr>
          <a:xfrm>
            <a:off x="5265156" y="2932056"/>
            <a:ext cx="900000" cy="900000"/>
          </a:xfrm>
          <a:prstGeom prst="rect">
            <a:avLst/>
          </a:prstGeom>
          <a:noFill/>
          <a:ln w="412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0" name="CasellaDiTesto 539"/>
          <p:cNvSpPr txBox="1"/>
          <p:nvPr/>
        </p:nvSpPr>
        <p:spPr>
          <a:xfrm>
            <a:off x="3615725" y="4402040"/>
            <a:ext cx="4365651" cy="1170815"/>
          </a:xfrm>
          <a:prstGeom prst="rect">
            <a:avLst/>
          </a:prstGeom>
          <a:solidFill>
            <a:srgbClr val="9CFCA5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it-IT" dirty="0" smtClean="0"/>
          </a:p>
        </p:txBody>
      </p:sp>
      <p:sp>
        <p:nvSpPr>
          <p:cNvPr id="541" name="Rettangolo 540"/>
          <p:cNvSpPr/>
          <p:nvPr/>
        </p:nvSpPr>
        <p:spPr>
          <a:xfrm>
            <a:off x="8872800" y="2985873"/>
            <a:ext cx="900000" cy="900000"/>
          </a:xfrm>
          <a:prstGeom prst="rect">
            <a:avLst/>
          </a:prstGeom>
          <a:noFill/>
          <a:ln w="412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>
            <a:endCxn id="66" idx="0"/>
          </p:cNvCxnSpPr>
          <p:nvPr/>
        </p:nvCxnSpPr>
        <p:spPr>
          <a:xfrm flipV="1">
            <a:off x="8879117" y="2672223"/>
            <a:ext cx="464139" cy="305267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3" name="Connettore 1 542"/>
          <p:cNvCxnSpPr>
            <a:stCxn id="256" idx="1"/>
          </p:cNvCxnSpPr>
          <p:nvPr/>
        </p:nvCxnSpPr>
        <p:spPr>
          <a:xfrm flipV="1">
            <a:off x="8670429" y="2969986"/>
            <a:ext cx="225099" cy="385160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4" name="Connettore 1 543"/>
          <p:cNvCxnSpPr/>
          <p:nvPr/>
        </p:nvCxnSpPr>
        <p:spPr>
          <a:xfrm flipV="1">
            <a:off x="9359014" y="3850377"/>
            <a:ext cx="464139" cy="305267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5" name="Connettore 1 544"/>
          <p:cNvCxnSpPr>
            <a:stCxn id="256" idx="3"/>
          </p:cNvCxnSpPr>
          <p:nvPr/>
        </p:nvCxnSpPr>
        <p:spPr>
          <a:xfrm>
            <a:off x="8670429" y="3469698"/>
            <a:ext cx="208688" cy="453151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6" name="Connettore 1 545"/>
          <p:cNvCxnSpPr>
            <a:endCxn id="111" idx="4"/>
          </p:cNvCxnSpPr>
          <p:nvPr/>
        </p:nvCxnSpPr>
        <p:spPr>
          <a:xfrm>
            <a:off x="8879770" y="3910388"/>
            <a:ext cx="455694" cy="246398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7" name="Connettore 1 546"/>
          <p:cNvCxnSpPr>
            <a:stCxn id="249" idx="5"/>
          </p:cNvCxnSpPr>
          <p:nvPr/>
        </p:nvCxnSpPr>
        <p:spPr>
          <a:xfrm flipH="1">
            <a:off x="9801996" y="3466126"/>
            <a:ext cx="216857" cy="437516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8" name="Connettore 1 547"/>
          <p:cNvCxnSpPr>
            <a:endCxn id="249" idx="7"/>
          </p:cNvCxnSpPr>
          <p:nvPr/>
        </p:nvCxnSpPr>
        <p:spPr>
          <a:xfrm>
            <a:off x="9772800" y="2980773"/>
            <a:ext cx="246053" cy="370801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9" name="Connettore 1 548"/>
          <p:cNvCxnSpPr>
            <a:stCxn id="66" idx="0"/>
          </p:cNvCxnSpPr>
          <p:nvPr/>
        </p:nvCxnSpPr>
        <p:spPr>
          <a:xfrm>
            <a:off x="9343256" y="2672223"/>
            <a:ext cx="448518" cy="326573"/>
          </a:xfrm>
          <a:prstGeom prst="lin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1" name="Ovale 550"/>
          <p:cNvSpPr/>
          <p:nvPr/>
        </p:nvSpPr>
        <p:spPr>
          <a:xfrm>
            <a:off x="5485607" y="3187513"/>
            <a:ext cx="500526" cy="3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12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204" name="CasellaDiTesto 203"/>
          <p:cNvSpPr txBox="1"/>
          <p:nvPr/>
        </p:nvSpPr>
        <p:spPr>
          <a:xfrm>
            <a:off x="2074181" y="-12497"/>
            <a:ext cx="960904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it-IT" sz="1800" dirty="0" err="1"/>
              <a:t>Step</a:t>
            </a:r>
            <a:r>
              <a:rPr lang="it-IT" sz="1800" dirty="0"/>
              <a:t> </a:t>
            </a:r>
            <a:r>
              <a:rPr lang="it-IT" sz="1800" dirty="0" smtClean="0"/>
              <a:t>13:</a:t>
            </a:r>
            <a:endParaRPr lang="it-IT" sz="1800" dirty="0"/>
          </a:p>
        </p:txBody>
      </p:sp>
      <p:sp>
        <p:nvSpPr>
          <p:cNvPr id="202" name="Ovale 201"/>
          <p:cNvSpPr/>
          <p:nvPr/>
        </p:nvSpPr>
        <p:spPr>
          <a:xfrm>
            <a:off x="99138" y="430337"/>
            <a:ext cx="2483813" cy="11132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Da terminare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31000" y="2304000"/>
            <a:ext cx="106060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0070C0"/>
                </a:solidFill>
              </a:rPr>
              <a:t>Momento </a:t>
            </a:r>
            <a:r>
              <a:rPr lang="it-IT" sz="4400" b="1" dirty="0">
                <a:solidFill>
                  <a:srgbClr val="0070C0"/>
                </a:solidFill>
              </a:rPr>
              <a:t>--&gt; </a:t>
            </a:r>
            <a:r>
              <a:rPr lang="it-IT" sz="4400" b="1" dirty="0" smtClean="0">
                <a:solidFill>
                  <a:srgbClr val="0070C0"/>
                </a:solidFill>
              </a:rPr>
              <a:t>Tempo-Spazio-Energia-Materia</a:t>
            </a:r>
            <a:endParaRPr lang="it-IT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/>
          <p:cNvSpPr txBox="1"/>
          <p:nvPr/>
        </p:nvSpPr>
        <p:spPr>
          <a:xfrm>
            <a:off x="357177" y="58339"/>
            <a:ext cx="1190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Momento angolare: </a:t>
            </a:r>
            <a:r>
              <a:rPr lang="it-IT" sz="2800" b="1" dirty="0"/>
              <a:t>grandezza </a:t>
            </a:r>
            <a:r>
              <a:rPr lang="it-IT" sz="2800" b="1" dirty="0" smtClean="0"/>
              <a:t>fisica vettoriale invariante alle rotazioni spaziali</a:t>
            </a:r>
            <a:endParaRPr lang="it-IT" sz="28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67794" y="3351757"/>
            <a:ext cx="11903281" cy="327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lang="it-IT" b="1" dirty="0" smtClean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77" y="3507492"/>
            <a:ext cx="11211945" cy="2933875"/>
          </a:xfrm>
          <a:prstGeom prst="rect">
            <a:avLst/>
          </a:prstGeom>
        </p:spPr>
      </p:pic>
      <p:pic>
        <p:nvPicPr>
          <p:cNvPr id="24" name="Immagine 2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208" y="3510921"/>
            <a:ext cx="445792" cy="445792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00" y="681890"/>
            <a:ext cx="4119464" cy="251845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836000" y="2443380"/>
            <a:ext cx="7069962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Ogni </a:t>
            </a:r>
            <a:r>
              <a:rPr lang="it-IT" sz="1600" b="1" dirty="0">
                <a:solidFill>
                  <a:srgbClr val="FF0000"/>
                </a:solidFill>
              </a:rPr>
              <a:t>rotazione di 360° realizza uno </a:t>
            </a:r>
            <a:r>
              <a:rPr lang="it-IT" sz="1600" b="1" dirty="0" err="1" smtClean="0">
                <a:solidFill>
                  <a:srgbClr val="FF0000"/>
                </a:solidFill>
              </a:rPr>
              <a:t>Step</a:t>
            </a:r>
            <a:r>
              <a:rPr lang="it-IT" sz="1600" b="1" dirty="0" smtClean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rgbClr val="FF0000"/>
                </a:solidFill>
              </a:rPr>
              <a:t>della </a:t>
            </a:r>
            <a:r>
              <a:rPr lang="it-IT" sz="1600" b="1" dirty="0" err="1" smtClean="0">
                <a:solidFill>
                  <a:srgbClr val="FF0000"/>
                </a:solidFill>
              </a:rPr>
              <a:t>Sequence</a:t>
            </a:r>
            <a:r>
              <a:rPr lang="it-IT" sz="1600" b="1" dirty="0" smtClean="0">
                <a:solidFill>
                  <a:srgbClr val="FF0000"/>
                </a:solidFill>
              </a:rPr>
              <a:t> (n)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Ad ogni rotazione il raggio si incrementa di 1 (un quanto</a:t>
            </a:r>
            <a:endParaRPr lang="it-IT" sz="1600" b="1" dirty="0">
              <a:solidFill>
                <a:srgbClr val="FF0000"/>
              </a:solidFill>
            </a:endParaRPr>
          </a:p>
          <a:p>
            <a:r>
              <a:rPr lang="it-IT" sz="1600" b="1" dirty="0" smtClean="0">
                <a:solidFill>
                  <a:srgbClr val="FF0000"/>
                </a:solidFill>
              </a:rPr>
              <a:t>Le rotazioni (Spin) iniziano da n=1 (Spin 4) a n=2, 4, 8 (spin ½), </a:t>
            </a:r>
            <a:r>
              <a:rPr lang="it-IT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</a:rPr>
              <a:t>∞ (2^n) 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7408499" y="1036381"/>
            <a:ext cx="4627501" cy="9848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Raggio finale tendente </a:t>
            </a:r>
            <a:r>
              <a:rPr lang="it-IT" sz="1600" b="1" dirty="0">
                <a:solidFill>
                  <a:srgbClr val="FF0000"/>
                </a:solidFill>
              </a:rPr>
              <a:t>a </a:t>
            </a:r>
            <a:r>
              <a:rPr lang="it-IT" sz="1600" b="1" dirty="0" smtClean="0">
                <a:solidFill>
                  <a:srgbClr val="FF0000"/>
                </a:solidFill>
              </a:rPr>
              <a:t>∞ </a:t>
            </a:r>
            <a:endParaRPr lang="it-IT" sz="1600" b="1" dirty="0">
              <a:solidFill>
                <a:srgbClr val="FF0000"/>
              </a:solidFill>
            </a:endParaRPr>
          </a:p>
          <a:p>
            <a:r>
              <a:rPr lang="it-IT" sz="1600" b="1" dirty="0" smtClean="0">
                <a:solidFill>
                  <a:srgbClr val="FF0000"/>
                </a:solidFill>
              </a:rPr>
              <a:t>Massa finale tendente </a:t>
            </a:r>
            <a:r>
              <a:rPr lang="it-IT" sz="1600" b="1" dirty="0">
                <a:solidFill>
                  <a:srgbClr val="FF0000"/>
                </a:solidFill>
              </a:rPr>
              <a:t>a </a:t>
            </a:r>
            <a:r>
              <a:rPr lang="it-IT" sz="1600" b="1" dirty="0" smtClean="0">
                <a:solidFill>
                  <a:srgbClr val="FF0000"/>
                </a:solidFill>
              </a:rPr>
              <a:t>∞ </a:t>
            </a:r>
            <a:r>
              <a:rPr lang="it-IT" sz="1200" b="1" dirty="0" smtClean="0">
                <a:solidFill>
                  <a:srgbClr val="FF0000"/>
                </a:solidFill>
              </a:rPr>
              <a:t>(di classe inferiore al </a:t>
            </a:r>
            <a:r>
              <a:rPr lang="it-IT" sz="1200" b="1" dirty="0">
                <a:solidFill>
                  <a:srgbClr val="FF0000"/>
                </a:solidFill>
              </a:rPr>
              <a:t>∞ </a:t>
            </a:r>
            <a:r>
              <a:rPr lang="it-IT" sz="1200" b="1" dirty="0" smtClean="0">
                <a:solidFill>
                  <a:srgbClr val="FF0000"/>
                </a:solidFill>
              </a:rPr>
              <a:t> del raggio)</a:t>
            </a:r>
            <a:endParaRPr lang="it-IT" sz="1200" b="1" dirty="0">
              <a:solidFill>
                <a:srgbClr val="FF0000"/>
              </a:solidFill>
            </a:endParaRPr>
          </a:p>
          <a:p>
            <a:r>
              <a:rPr lang="it-IT" sz="1600" b="1" dirty="0">
                <a:solidFill>
                  <a:srgbClr val="FF0000"/>
                </a:solidFill>
              </a:rPr>
              <a:t>Velocità </a:t>
            </a:r>
            <a:r>
              <a:rPr lang="it-IT" sz="1600" b="1" dirty="0" smtClean="0">
                <a:solidFill>
                  <a:srgbClr val="FF0000"/>
                </a:solidFill>
              </a:rPr>
              <a:t>finale tendente </a:t>
            </a:r>
            <a:r>
              <a:rPr lang="it-IT" sz="1600" b="1" dirty="0">
                <a:solidFill>
                  <a:srgbClr val="FF0000"/>
                </a:solidFill>
              </a:rPr>
              <a:t>ad </a:t>
            </a:r>
            <a:r>
              <a:rPr lang="it-IT" sz="1600" b="1" dirty="0" smtClean="0">
                <a:solidFill>
                  <a:srgbClr val="FF0000"/>
                </a:solidFill>
              </a:rPr>
              <a:t>zero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SI Tempo-Spazio-Energia-Materia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4128150" y="1028871"/>
            <a:ext cx="2949682" cy="9848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Raggio iniziale tendente a nullo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Massa iniziale </a:t>
            </a:r>
            <a:r>
              <a:rPr lang="it-IT" sz="1600" b="1" dirty="0">
                <a:solidFill>
                  <a:srgbClr val="FF0000"/>
                </a:solidFill>
              </a:rPr>
              <a:t>tendente a </a:t>
            </a:r>
            <a:r>
              <a:rPr lang="it-IT" sz="1600" b="1" dirty="0" smtClean="0">
                <a:solidFill>
                  <a:srgbClr val="FF0000"/>
                </a:solidFill>
              </a:rPr>
              <a:t>nullo</a:t>
            </a:r>
            <a:endParaRPr lang="it-IT" sz="1600" b="1" dirty="0">
              <a:solidFill>
                <a:srgbClr val="FF0000"/>
              </a:solidFill>
            </a:endParaRPr>
          </a:p>
          <a:p>
            <a:r>
              <a:rPr lang="it-IT" sz="1600" b="1" dirty="0" smtClean="0">
                <a:solidFill>
                  <a:srgbClr val="FF0000"/>
                </a:solidFill>
              </a:rPr>
              <a:t>Velocità iniziale tendente </a:t>
            </a:r>
            <a:r>
              <a:rPr lang="it-IT" sz="1600" b="1" dirty="0">
                <a:solidFill>
                  <a:srgbClr val="FF0000"/>
                </a:solidFill>
              </a:rPr>
              <a:t>ad </a:t>
            </a:r>
            <a:r>
              <a:rPr lang="it-IT" sz="1600" b="1" dirty="0" smtClean="0">
                <a:solidFill>
                  <a:srgbClr val="FF0000"/>
                </a:solidFill>
              </a:rPr>
              <a:t>∞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NO Tempo-Spazio-Energia-Materia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4" name="Freccia circolare in su 33"/>
          <p:cNvSpPr/>
          <p:nvPr/>
        </p:nvSpPr>
        <p:spPr>
          <a:xfrm>
            <a:off x="6345682" y="2009063"/>
            <a:ext cx="1440000" cy="4700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5" name="Freccia circolare in su 34"/>
          <p:cNvSpPr/>
          <p:nvPr/>
        </p:nvSpPr>
        <p:spPr>
          <a:xfrm rot="10800000">
            <a:off x="6345682" y="558550"/>
            <a:ext cx="1440000" cy="4700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35" y="211567"/>
            <a:ext cx="1799037" cy="1125601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2743809" y="48744"/>
            <a:ext cx="7582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Momento angolare</a:t>
            </a:r>
            <a:r>
              <a:rPr lang="it-IT" sz="2800" b="1" dirty="0"/>
              <a:t> </a:t>
            </a:r>
            <a:r>
              <a:rPr lang="it-IT" sz="2800" b="1" dirty="0" smtClean="0"/>
              <a:t>nella QCD e Bosone di </a:t>
            </a:r>
            <a:r>
              <a:rPr lang="it-IT" sz="2800" b="1" dirty="0" err="1" smtClean="0"/>
              <a:t>Higgs</a:t>
            </a:r>
            <a:r>
              <a:rPr lang="it-IT" sz="2800" b="1" dirty="0" smtClean="0"/>
              <a:t> </a:t>
            </a:r>
          </a:p>
          <a:p>
            <a:pPr algn="ctr"/>
            <a:r>
              <a:rPr lang="it-IT" sz="2800" b="1" dirty="0"/>
              <a:t>L</a:t>
            </a:r>
            <a:r>
              <a:rPr lang="it-IT" sz="2800" b="1" dirty="0" smtClean="0"/>
              <a:t>a Particella di DIO generatrice del Tutto</a:t>
            </a:r>
            <a:endParaRPr lang="it-IT" sz="2800" b="1" dirty="0"/>
          </a:p>
        </p:txBody>
      </p:sp>
      <p:sp>
        <p:nvSpPr>
          <p:cNvPr id="14" name="Rettangolo 13"/>
          <p:cNvSpPr/>
          <p:nvPr/>
        </p:nvSpPr>
        <p:spPr>
          <a:xfrm>
            <a:off x="4251001" y="1179000"/>
            <a:ext cx="777286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</a:rPr>
              <a:t>Il momento è eterno ed </a:t>
            </a:r>
            <a:r>
              <a:rPr lang="it-IT" b="1" dirty="0" smtClean="0">
                <a:solidFill>
                  <a:srgbClr val="FF0000"/>
                </a:solidFill>
              </a:rPr>
              <a:t>è la </a:t>
            </a:r>
            <a:r>
              <a:rPr lang="it-IT" b="1" dirty="0">
                <a:solidFill>
                  <a:srgbClr val="FF0000"/>
                </a:solidFill>
              </a:rPr>
              <a:t>5 Dimensione </a:t>
            </a:r>
            <a:r>
              <a:rPr lang="it-IT" b="1" dirty="0" smtClean="0">
                <a:solidFill>
                  <a:srgbClr val="FF0000"/>
                </a:solidFill>
              </a:rPr>
              <a:t>in </a:t>
            </a:r>
            <a:r>
              <a:rPr lang="it-IT" b="1" dirty="0">
                <a:solidFill>
                  <a:srgbClr val="FF0000"/>
                </a:solidFill>
              </a:rPr>
              <a:t>i-DNA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</a:rPr>
              <a:t>Il momento è la particella che genera Tempo -Spazio e Energia-Materia/antimateria (Fermioni che i Bosoni). Vive in un </a:t>
            </a:r>
            <a:r>
              <a:rPr lang="it-IT" b="1" dirty="0" err="1" smtClean="0">
                <a:solidFill>
                  <a:srgbClr val="FF0000"/>
                </a:solidFill>
              </a:rPr>
              <a:t>Iper</a:t>
            </a:r>
            <a:r>
              <a:rPr lang="it-IT" b="1" dirty="0" smtClean="0">
                <a:solidFill>
                  <a:srgbClr val="FF0000"/>
                </a:solidFill>
              </a:rPr>
              <a:t> Spazio QCD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</a:rPr>
              <a:t>Il momento esiste in punti contenenti uno o più momenti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</a:rPr>
              <a:t>Il Bosone di </a:t>
            </a:r>
            <a:r>
              <a:rPr lang="it-IT" b="1" dirty="0" err="1" smtClean="0">
                <a:solidFill>
                  <a:srgbClr val="FF0000"/>
                </a:solidFill>
              </a:rPr>
              <a:t>Higgs</a:t>
            </a:r>
            <a:r>
              <a:rPr lang="it-IT" b="1" dirty="0" smtClean="0">
                <a:solidFill>
                  <a:srgbClr val="FF0000"/>
                </a:solidFill>
              </a:rPr>
              <a:t> è composto da più Momenti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</a:rPr>
              <a:t>La condivisione di punti nella </a:t>
            </a:r>
            <a:r>
              <a:rPr lang="it-IT" b="1" dirty="0" err="1" smtClean="0">
                <a:solidFill>
                  <a:srgbClr val="FF0000"/>
                </a:solidFill>
              </a:rPr>
              <a:t>Sequence</a:t>
            </a:r>
            <a:r>
              <a:rPr lang="it-IT" b="1" dirty="0" smtClean="0">
                <a:solidFill>
                  <a:srgbClr val="FF0000"/>
                </a:solidFill>
              </a:rPr>
              <a:t> crea punti liberi che realizzano energia/massa che crea l’effetto precessione dell’asse di rotazione </a:t>
            </a:r>
          </a:p>
        </p:txBody>
      </p:sp>
      <p:pic>
        <p:nvPicPr>
          <p:cNvPr id="24" name="Immagine 2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986" y="2644294"/>
            <a:ext cx="445792" cy="44579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3698" y="3151722"/>
            <a:ext cx="11903281" cy="34272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Passaggi con cui il Momento (Bosone di </a:t>
            </a:r>
            <a:r>
              <a:rPr lang="it-IT" b="1" dirty="0" err="1" smtClean="0">
                <a:solidFill>
                  <a:srgbClr val="0070C0"/>
                </a:solidFill>
              </a:rPr>
              <a:t>Higgs</a:t>
            </a:r>
            <a:r>
              <a:rPr lang="it-IT" b="1" dirty="0" smtClean="0">
                <a:solidFill>
                  <a:srgbClr val="0070C0"/>
                </a:solidFill>
              </a:rPr>
              <a:t>) genera il Tutto utilizzando la Start e Magic </a:t>
            </a:r>
            <a:r>
              <a:rPr lang="it-IT" b="1" dirty="0" err="1" smtClean="0">
                <a:solidFill>
                  <a:srgbClr val="0070C0"/>
                </a:solidFill>
              </a:rPr>
              <a:t>Sequence</a:t>
            </a:r>
            <a:endParaRPr lang="it-IT" b="1" dirty="0" smtClean="0">
              <a:solidFill>
                <a:srgbClr val="0070C0"/>
              </a:solidFill>
            </a:endParaRPr>
          </a:p>
          <a:p>
            <a:endParaRPr lang="it-IT" sz="1000" b="1" dirty="0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srgbClr val="0070C0"/>
                </a:solidFill>
              </a:rPr>
              <a:t>L</a:t>
            </a:r>
            <a:r>
              <a:rPr lang="it-IT" b="1" dirty="0" smtClean="0">
                <a:solidFill>
                  <a:srgbClr val="0070C0"/>
                </a:solidFill>
              </a:rPr>
              <a:t>a Start </a:t>
            </a:r>
            <a:r>
              <a:rPr lang="it-IT" b="1" dirty="0" err="1" smtClean="0">
                <a:solidFill>
                  <a:srgbClr val="0070C0"/>
                </a:solidFill>
              </a:rPr>
              <a:t>Sequence</a:t>
            </a:r>
            <a:r>
              <a:rPr lang="it-IT" b="1" dirty="0" smtClean="0">
                <a:solidFill>
                  <a:srgbClr val="0070C0"/>
                </a:solidFill>
              </a:rPr>
              <a:t> crea tre </a:t>
            </a:r>
            <a:r>
              <a:rPr lang="it-IT" b="1" dirty="0" err="1">
                <a:solidFill>
                  <a:srgbClr val="0070C0"/>
                </a:solidFill>
              </a:rPr>
              <a:t>I</a:t>
            </a:r>
            <a:r>
              <a:rPr lang="it-IT" b="1" dirty="0" err="1" smtClean="0">
                <a:solidFill>
                  <a:srgbClr val="0070C0"/>
                </a:solidFill>
              </a:rPr>
              <a:t>per</a:t>
            </a:r>
            <a:r>
              <a:rPr lang="it-IT" b="1" dirty="0" smtClean="0">
                <a:solidFill>
                  <a:srgbClr val="0070C0"/>
                </a:solidFill>
              </a:rPr>
              <a:t>-Assi </a:t>
            </a:r>
            <a:r>
              <a:rPr lang="it-IT" b="1" dirty="0" err="1" smtClean="0">
                <a:solidFill>
                  <a:srgbClr val="0070C0"/>
                </a:solidFill>
              </a:rPr>
              <a:t>iX</a:t>
            </a:r>
            <a:r>
              <a:rPr lang="it-IT" b="1" dirty="0" smtClean="0">
                <a:solidFill>
                  <a:srgbClr val="0070C0"/>
                </a:solidFill>
              </a:rPr>
              <a:t>, </a:t>
            </a:r>
            <a:r>
              <a:rPr lang="it-IT" b="1" dirty="0" err="1" smtClean="0">
                <a:solidFill>
                  <a:srgbClr val="0070C0"/>
                </a:solidFill>
              </a:rPr>
              <a:t>iY</a:t>
            </a:r>
            <a:r>
              <a:rPr lang="it-IT" b="1" dirty="0" smtClean="0">
                <a:solidFill>
                  <a:srgbClr val="0070C0"/>
                </a:solidFill>
              </a:rPr>
              <a:t> e </a:t>
            </a:r>
            <a:r>
              <a:rPr lang="it-IT" b="1" dirty="0" err="1" smtClean="0">
                <a:solidFill>
                  <a:srgbClr val="0070C0"/>
                </a:solidFill>
              </a:rPr>
              <a:t>iZ</a:t>
            </a:r>
            <a:r>
              <a:rPr lang="it-IT" b="1" dirty="0" smtClean="0">
                <a:solidFill>
                  <a:srgbClr val="0070C0"/>
                </a:solidFill>
              </a:rPr>
              <a:t> con intersezione </a:t>
            </a:r>
            <a:r>
              <a:rPr lang="it-IT" b="1" dirty="0">
                <a:solidFill>
                  <a:srgbClr val="0070C0"/>
                </a:solidFill>
              </a:rPr>
              <a:t>(</a:t>
            </a:r>
            <a:r>
              <a:rPr lang="it-IT" b="1" dirty="0" err="1" smtClean="0">
                <a:solidFill>
                  <a:srgbClr val="0070C0"/>
                </a:solidFill>
              </a:rPr>
              <a:t>Iper</a:t>
            </a:r>
            <a:r>
              <a:rPr lang="it-IT" b="1" dirty="0" smtClean="0">
                <a:solidFill>
                  <a:srgbClr val="0070C0"/>
                </a:solidFill>
              </a:rPr>
              <a:t>-Spazio)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0070C0"/>
                </a:solidFill>
              </a:rPr>
              <a:t>Sui tre assi emergono 6 vettori che sono la Carica Colore della QCD 3 RGB e 3 </a:t>
            </a:r>
            <a:r>
              <a:rPr lang="it-IT" b="1" dirty="0" err="1" smtClean="0">
                <a:solidFill>
                  <a:srgbClr val="0070C0"/>
                </a:solidFill>
              </a:rPr>
              <a:t>Anticolori</a:t>
            </a:r>
            <a:r>
              <a:rPr lang="it-IT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0070C0"/>
                </a:solidFill>
              </a:rPr>
              <a:t>I vettori partono da lunghezza 2 e procedono con 5 … secondo la Magic </a:t>
            </a:r>
            <a:r>
              <a:rPr lang="it-IT" b="1" dirty="0" err="1" smtClean="0">
                <a:solidFill>
                  <a:srgbClr val="0070C0"/>
                </a:solidFill>
              </a:rPr>
              <a:t>Sequence</a:t>
            </a:r>
            <a:endParaRPr lang="it-IT" b="1" dirty="0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0070C0"/>
                </a:solidFill>
              </a:rPr>
              <a:t>La sommatoria dei Vettori crea un asse per lui «Virtuale» e per noi «reale» che è l’asse del Tempo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0070C0"/>
                </a:solidFill>
              </a:rPr>
              <a:t>L’asse del tempo è diviso sui due segmenti su cui si formeranno i due universi interconnessi </a:t>
            </a:r>
            <a:endParaRPr lang="it-IT" b="1" dirty="0">
              <a:solidFill>
                <a:srgbClr val="0070C0"/>
              </a:solidFill>
            </a:endParaRPr>
          </a:p>
          <a:p>
            <a:r>
              <a:rPr lang="it-IT" b="1" dirty="0" smtClean="0">
                <a:solidFill>
                  <a:srgbClr val="0070C0"/>
                </a:solidFill>
              </a:rPr>
              <a:t>     uno per l’antimateria e l’altro di materia (una o due Sequenze parallele)</a:t>
            </a:r>
          </a:p>
          <a:p>
            <a:endParaRPr lang="it-IT" sz="900" b="1" dirty="0">
              <a:solidFill>
                <a:srgbClr val="0070C0"/>
              </a:solidFill>
            </a:endParaRPr>
          </a:p>
          <a:p>
            <a:r>
              <a:rPr lang="it-IT" b="1" dirty="0" smtClean="0">
                <a:solidFill>
                  <a:srgbClr val="0070C0"/>
                </a:solidFill>
              </a:rPr>
              <a:t>La crescita sugli </a:t>
            </a:r>
            <a:r>
              <a:rPr lang="it-IT" b="1" dirty="0" err="1" smtClean="0">
                <a:solidFill>
                  <a:srgbClr val="0070C0"/>
                </a:solidFill>
              </a:rPr>
              <a:t>Iper</a:t>
            </a:r>
            <a:r>
              <a:rPr lang="it-IT" b="1" dirty="0" smtClean="0">
                <a:solidFill>
                  <a:srgbClr val="0070C0"/>
                </a:solidFill>
              </a:rPr>
              <a:t> Assi comporta la crescita dell’asse del Tempo che crescendo </a:t>
            </a:r>
          </a:p>
          <a:p>
            <a:r>
              <a:rPr lang="it-IT" b="1" dirty="0" smtClean="0">
                <a:solidFill>
                  <a:srgbClr val="0070C0"/>
                </a:solidFill>
              </a:rPr>
              <a:t>accresce lo spazio e i punti Risparmiati dalla condivisioni che creano Energia</a:t>
            </a:r>
          </a:p>
          <a:p>
            <a:r>
              <a:rPr lang="it-IT" b="1" dirty="0" smtClean="0">
                <a:solidFill>
                  <a:srgbClr val="0070C0"/>
                </a:solidFill>
              </a:rPr>
              <a:t>e quindi Materia e Antimateria.</a:t>
            </a:r>
          </a:p>
          <a:p>
            <a:endParaRPr lang="it-IT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9688371" y="3971868"/>
            <a:ext cx="2347629" cy="1911880"/>
            <a:chOff x="9726881" y="3647946"/>
            <a:chExt cx="2200755" cy="169754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26881" y="3647946"/>
              <a:ext cx="2106803" cy="1697542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 rot="19402120">
              <a:off x="9896439" y="4478647"/>
              <a:ext cx="2031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FF00FF"/>
                  </a:solidFill>
                </a:rPr>
                <a:t>Asse Virtuale - Tempo</a:t>
              </a:r>
              <a:endParaRPr lang="it-IT" sz="1600" b="1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8700892" y="3381074"/>
            <a:ext cx="966931" cy="1014648"/>
            <a:chOff x="8585429" y="3455291"/>
            <a:chExt cx="966931" cy="1014648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6342" y="3525167"/>
              <a:ext cx="899058" cy="944772"/>
            </a:xfrm>
            <a:prstGeom prst="rect">
              <a:avLst/>
            </a:prstGeom>
          </p:spPr>
        </p:pic>
        <p:sp>
          <p:nvSpPr>
            <p:cNvPr id="19" name="CasellaDiTesto 18"/>
            <p:cNvSpPr txBox="1"/>
            <p:nvPr/>
          </p:nvSpPr>
          <p:spPr>
            <a:xfrm>
              <a:off x="8585429" y="3455291"/>
              <a:ext cx="966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FF"/>
                  </a:solidFill>
                </a:rPr>
                <a:t>3 </a:t>
              </a:r>
              <a:r>
                <a:rPr lang="it-IT" sz="1400" b="1" dirty="0" err="1" smtClean="0">
                  <a:solidFill>
                    <a:srgbClr val="FF00FF"/>
                  </a:solidFill>
                </a:rPr>
                <a:t>Iper</a:t>
              </a:r>
              <a:r>
                <a:rPr lang="it-IT" sz="1400" b="1" dirty="0" smtClean="0">
                  <a:solidFill>
                    <a:srgbClr val="FF00FF"/>
                  </a:solidFill>
                </a:rPr>
                <a:t>-Assi</a:t>
              </a:r>
              <a:endParaRPr lang="it-IT" sz="1400" b="1" dirty="0">
                <a:solidFill>
                  <a:srgbClr val="FF00FF"/>
                </a:solidFill>
              </a:endParaRPr>
            </a:p>
          </p:txBody>
        </p: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2974" y="4969665"/>
            <a:ext cx="1592035" cy="1429583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581" y="1355399"/>
            <a:ext cx="1260347" cy="1662957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3809" y="1533785"/>
            <a:ext cx="1212826" cy="1511879"/>
          </a:xfrm>
          <a:prstGeom prst="rect">
            <a:avLst/>
          </a:prstGeom>
          <a:ln w="44450">
            <a:solidFill>
              <a:srgbClr val="BF9007"/>
            </a:solidFill>
          </a:ln>
        </p:spPr>
      </p:pic>
      <p:cxnSp>
        <p:nvCxnSpPr>
          <p:cNvPr id="42" name="Connettore 1 41"/>
          <p:cNvCxnSpPr/>
          <p:nvPr/>
        </p:nvCxnSpPr>
        <p:spPr>
          <a:xfrm>
            <a:off x="1767928" y="2682431"/>
            <a:ext cx="968999" cy="0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magin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3721" y="1809724"/>
            <a:ext cx="681521" cy="75430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4073" y="156836"/>
            <a:ext cx="623473" cy="12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145" y="189000"/>
            <a:ext cx="12132579" cy="492509"/>
          </a:xfrm>
        </p:spPr>
        <p:txBody>
          <a:bodyPr>
            <a:normAutofit fontScale="90000"/>
          </a:bodyPr>
          <a:lstStyle/>
          <a:p>
            <a:r>
              <a:rPr lang="it-IT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Momento: il mattone del Tempo-Spazio-Energia-Massa (1)</a:t>
            </a:r>
            <a:endParaRPr lang="it-IT" sz="3600" b="1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8951" y="864000"/>
            <a:ext cx="11902965" cy="55494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Il momento è il primo elemento che ha memoria di se (la sua posizione precedente non la ripete)</a:t>
            </a:r>
          </a:p>
          <a:p>
            <a:pPr>
              <a:spcBef>
                <a:spcPts val="1200"/>
              </a:spcBef>
            </a:pP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All’istante iniziale ha la base del punto, ogni punto può avere più momenti.</a:t>
            </a:r>
          </a:p>
          <a:p>
            <a:pPr>
              <a:spcBef>
                <a:spcPts val="1200"/>
              </a:spcBef>
            </a:pP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Il momento può essere con sei diversi orientamenti (tre assi) a somma vettoriale zero</a:t>
            </a:r>
          </a:p>
          <a:p>
            <a:pPr>
              <a:spcBef>
                <a:spcPts val="1200"/>
              </a:spcBef>
            </a:pP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I momenti generati sono creati dai Buchi Bianchi, tali momenti arrivano </a:t>
            </a:r>
          </a:p>
          <a:p>
            <a:pPr lvl="1">
              <a:spcBef>
                <a:spcPts val="1200"/>
              </a:spcBef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dai Buchi Neri che catturano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Spazio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Tempo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Materia/Antimateria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(buchi neri nei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quark fatti da tre dodecaedri),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energia </a:t>
            </a:r>
          </a:p>
          <a:p>
            <a:pPr lvl="1">
              <a:spcBef>
                <a:spcPts val="1200"/>
              </a:spcBef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da altri momenti di ritorno dai buchi bianchi (momenti generati dalla condivisione di punti: Risparmio)</a:t>
            </a:r>
          </a:p>
          <a:p>
            <a:pPr>
              <a:spcBef>
                <a:spcPts val="1200"/>
              </a:spcBef>
            </a:pP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Tutti i Buchi neri e buchi bianchi sono connessi tramite la dimensione M Momento.</a:t>
            </a:r>
          </a:p>
          <a:p>
            <a:pPr>
              <a:spcBef>
                <a:spcPts val="1200"/>
              </a:spcBef>
            </a:pP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Il Momento si mantiene indipendentemente dal tempo ed è «eterno».</a:t>
            </a:r>
          </a:p>
          <a:p>
            <a:pPr>
              <a:spcBef>
                <a:spcPts val="1200"/>
              </a:spcBef>
            </a:pP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Il Momento alimenta la Sequence e i risultati della </a:t>
            </a:r>
            <a:r>
              <a:rPr lang="it-IT" sz="2400" b="1" dirty="0" err="1" smtClean="0">
                <a:solidFill>
                  <a:schemeClr val="accent5">
                    <a:lumMod val="75000"/>
                  </a:schemeClr>
                </a:solidFill>
              </a:rPr>
              <a:t>Sequence</a:t>
            </a: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 (Creazione) alimentano il Momento</a:t>
            </a:r>
          </a:p>
        </p:txBody>
      </p:sp>
    </p:spTree>
    <p:extLst>
      <p:ext uri="{BB962C8B-B14F-4D97-AF65-F5344CB8AC3E}">
        <p14:creationId xmlns:p14="http://schemas.microsoft.com/office/powerpoint/2010/main" val="137075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145" y="189000"/>
            <a:ext cx="12132579" cy="492509"/>
          </a:xfrm>
        </p:spPr>
        <p:txBody>
          <a:bodyPr>
            <a:normAutofit fontScale="90000"/>
          </a:bodyPr>
          <a:lstStyle/>
          <a:p>
            <a:r>
              <a:rPr lang="it-IT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Momento: il mattone del </a:t>
            </a:r>
            <a:r>
              <a:rPr lang="it-IT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Tempo-Spazio-Energia-Massa (2)</a:t>
            </a:r>
            <a:endParaRPr lang="it-IT" sz="40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3421" y="898634"/>
            <a:ext cx="11902965" cy="5549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Riflessioni: </a:t>
            </a:r>
            <a:r>
              <a:rPr lang="it-IT" b="1" dirty="0" smtClean="0">
                <a:solidFill>
                  <a:srgbClr val="FF0000"/>
                </a:solidFill>
              </a:rPr>
              <a:t>Il Momento è quello che ci unisce e che chiamiamo AMORE</a:t>
            </a:r>
          </a:p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Il momento è la base di quello che chiamiamo Chi (Ci), Fede, Filosofia, …</a:t>
            </a:r>
          </a:p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Il momento è alla base della Sincronicità (storia che si ripete, eventi concomitanti, coincidenze, chiaroveggenza, …)</a:t>
            </a:r>
          </a:p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Il momento è una forma di energia pura che si trasmette geneticamente e tra persone, quando viene percepito si ha una reazione che anticipa l’azione che sta avvenendo (fenomeno usato nelle arti marziali)</a:t>
            </a:r>
          </a:p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Nel momento vi sono le energie di tutti quelli che ci hanno preceduto e quelle che stiamo facendo secondo un disegno che globalmente tutto e tutti stanno costruendo. </a:t>
            </a:r>
          </a:p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Il Momento (Chi) è in corrispondenza dell’utero e del cuore (Un super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</a:rPr>
              <a:t>Gavitone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 nell’uomo in cui conserviamo i nostri Cari e ci colleghiamo ai nostri Figli/Nipoti. (disegno). </a:t>
            </a:r>
            <a:endParaRPr lang="it-IT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4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ttangolo 131"/>
          <p:cNvSpPr/>
          <p:nvPr/>
        </p:nvSpPr>
        <p:spPr>
          <a:xfrm>
            <a:off x="6887568" y="57150"/>
            <a:ext cx="4499572" cy="241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Rettangolo 130"/>
          <p:cNvSpPr/>
          <p:nvPr/>
        </p:nvSpPr>
        <p:spPr>
          <a:xfrm>
            <a:off x="4646393" y="2514600"/>
            <a:ext cx="7440833" cy="41719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0" name="Immagin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85" y="3145345"/>
            <a:ext cx="2578247" cy="311865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62" y="517727"/>
            <a:ext cx="5395428" cy="1304657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2577972" y="488054"/>
            <a:ext cx="0" cy="181281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4504682" y="488054"/>
            <a:ext cx="0" cy="180636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841247" y="1822384"/>
            <a:ext cx="173672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202124"/>
                </a:solidFill>
                <a:latin typeface="Arial" panose="020B0604020202020204" pitchFamily="34" charset="0"/>
              </a:defRPr>
            </a:lvl1pPr>
          </a:lstStyle>
          <a:p>
            <a:endParaRPr lang="it-IT" sz="1400" dirty="0">
              <a:latin typeface="+mn-lt"/>
            </a:endParaRPr>
          </a:p>
          <a:p>
            <a:r>
              <a:rPr lang="it-IT" sz="1400" dirty="0" smtClean="0">
                <a:latin typeface="+mn-lt"/>
              </a:rPr>
              <a:t>Formazione stringa</a:t>
            </a:r>
            <a:endParaRPr lang="it-IT" sz="1400" dirty="0">
              <a:latin typeface="+mn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232528" y="4397084"/>
            <a:ext cx="1285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202124"/>
                </a:solidFill>
              </a:rPr>
              <a:t>Colonizzazione</a:t>
            </a:r>
            <a:endParaRPr lang="it-IT" sz="1400" b="1" dirty="0">
              <a:solidFill>
                <a:srgbClr val="202124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517868" y="2030577"/>
            <a:ext cx="2217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202124"/>
                </a:solidFill>
              </a:rPr>
              <a:t>S</a:t>
            </a:r>
            <a:r>
              <a:rPr lang="it-IT" sz="1400" b="1" dirty="0" smtClean="0">
                <a:solidFill>
                  <a:srgbClr val="202124"/>
                </a:solidFill>
              </a:rPr>
              <a:t>egmentazione stringhe</a:t>
            </a:r>
            <a:endParaRPr lang="it-IT" sz="1400" b="1" dirty="0">
              <a:solidFill>
                <a:srgbClr val="202124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611142" y="2011486"/>
            <a:ext cx="2140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202124"/>
                </a:solidFill>
              </a:rPr>
              <a:t>Moltiplicazione stringhe</a:t>
            </a:r>
            <a:endParaRPr lang="it-IT" sz="1400" b="1" dirty="0">
              <a:solidFill>
                <a:srgbClr val="202124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622905" y="2660643"/>
            <a:ext cx="3145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202124"/>
                </a:solidFill>
              </a:rPr>
              <a:t>(</a:t>
            </a:r>
            <a:r>
              <a:rPr lang="it-IT" sz="1400" b="1" dirty="0">
                <a:solidFill>
                  <a:srgbClr val="202124"/>
                </a:solidFill>
              </a:rPr>
              <a:t>organizzazione </a:t>
            </a:r>
            <a:r>
              <a:rPr lang="it-IT" sz="1400" b="1" dirty="0" err="1">
                <a:solidFill>
                  <a:srgbClr val="202124"/>
                </a:solidFill>
              </a:rPr>
              <a:t>piramidini</a:t>
            </a:r>
            <a:r>
              <a:rPr lang="it-IT" sz="1400" b="1" dirty="0">
                <a:solidFill>
                  <a:srgbClr val="202124"/>
                </a:solidFill>
              </a:rPr>
              <a:t> e tempo, spazio e Materia/Energia)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580" y="4759033"/>
            <a:ext cx="2662409" cy="1755647"/>
          </a:xfrm>
          <a:prstGeom prst="rect">
            <a:avLst/>
          </a:prstGeom>
        </p:spPr>
      </p:pic>
      <p:sp>
        <p:nvSpPr>
          <p:cNvPr id="29" name="Freccia a sinistra 28"/>
          <p:cNvSpPr/>
          <p:nvPr/>
        </p:nvSpPr>
        <p:spPr>
          <a:xfrm rot="16200000" flipV="1">
            <a:off x="2493230" y="4537101"/>
            <a:ext cx="765109" cy="376729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026643" y="4186123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</a:t>
            </a:r>
            <a:endParaRPr lang="it-IT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1805332" y="3490557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NO</a:t>
            </a:r>
            <a:endParaRPr lang="it-IT" dirty="0"/>
          </a:p>
        </p:txBody>
      </p:sp>
      <p:sp>
        <p:nvSpPr>
          <p:cNvPr id="32" name="Rettangolo 31"/>
          <p:cNvSpPr/>
          <p:nvPr/>
        </p:nvSpPr>
        <p:spPr>
          <a:xfrm>
            <a:off x="7858734" y="2539126"/>
            <a:ext cx="4351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00B050"/>
                </a:solidFill>
              </a:rPr>
              <a:t>Corrispondenza con Modello Standard</a:t>
            </a:r>
            <a:endParaRPr lang="it-IT" sz="2000" b="1" dirty="0">
              <a:solidFill>
                <a:srgbClr val="00B050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4468465" y="848493"/>
            <a:ext cx="1494669" cy="3402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202124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sz="1600" b="0" dirty="0" smtClean="0">
                <a:latin typeface="+mn-lt"/>
              </a:rPr>
              <a:t>11 … infinito</a:t>
            </a:r>
            <a:endParaRPr lang="it-IT" sz="1600" b="0" dirty="0">
              <a:latin typeface="+mn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1021" y="174921"/>
            <a:ext cx="4253822" cy="1808651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7000313" y="1974526"/>
            <a:ext cx="4539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/>
              <a:t>Parte da Logica poi </a:t>
            </a:r>
            <a:r>
              <a:rPr lang="it-IT" sz="1600" b="1" dirty="0"/>
              <a:t>reitera </a:t>
            </a:r>
            <a:r>
              <a:rPr lang="it-IT" sz="1600" b="1" dirty="0" smtClean="0"/>
              <a:t>con Tempo più lento, Spazio che cresce ed Energia/Massa </a:t>
            </a:r>
            <a:r>
              <a:rPr lang="it-IT" sz="1600" b="1" dirty="0"/>
              <a:t>più </a:t>
            </a:r>
            <a:r>
              <a:rPr lang="it-IT" sz="1600" b="1" dirty="0" smtClean="0"/>
              <a:t>aggregata</a:t>
            </a:r>
            <a:endParaRPr lang="it-IT" sz="1600" b="1" dirty="0"/>
          </a:p>
        </p:txBody>
      </p:sp>
      <p:sp>
        <p:nvSpPr>
          <p:cNvPr id="35" name="Freccia curva 34"/>
          <p:cNvSpPr/>
          <p:nvPr/>
        </p:nvSpPr>
        <p:spPr>
          <a:xfrm>
            <a:off x="7292528" y="191265"/>
            <a:ext cx="1765750" cy="559624"/>
          </a:xfrm>
          <a:prstGeom prst="bentArrow">
            <a:avLst>
              <a:gd name="adj1" fmla="val 25000"/>
              <a:gd name="adj2" fmla="val 2218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1" name="Freccia curva 40"/>
          <p:cNvSpPr/>
          <p:nvPr/>
        </p:nvSpPr>
        <p:spPr>
          <a:xfrm rot="16200000">
            <a:off x="7226689" y="1109108"/>
            <a:ext cx="738239" cy="810394"/>
          </a:xfrm>
          <a:prstGeom prst="bentArrow">
            <a:avLst>
              <a:gd name="adj1" fmla="val 17834"/>
              <a:gd name="adj2" fmla="val 2306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2" name="Freccia curva 41"/>
          <p:cNvSpPr/>
          <p:nvPr/>
        </p:nvSpPr>
        <p:spPr>
          <a:xfrm rot="16200000" flipH="1" flipV="1">
            <a:off x="10142860" y="-76015"/>
            <a:ext cx="576061" cy="1255282"/>
          </a:xfrm>
          <a:prstGeom prst="bentArrow">
            <a:avLst>
              <a:gd name="adj1" fmla="val 17834"/>
              <a:gd name="adj2" fmla="val 36250"/>
              <a:gd name="adj3" fmla="val 2004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3" name="Freccia curva 42"/>
          <p:cNvSpPr/>
          <p:nvPr/>
        </p:nvSpPr>
        <p:spPr>
          <a:xfrm rot="10800000">
            <a:off x="10431385" y="1140831"/>
            <a:ext cx="515775" cy="810394"/>
          </a:xfrm>
          <a:prstGeom prst="bentArrow">
            <a:avLst>
              <a:gd name="adj1" fmla="val 26144"/>
              <a:gd name="adj2" fmla="val 2306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4" name="Freccia a sinistra 43"/>
          <p:cNvSpPr/>
          <p:nvPr/>
        </p:nvSpPr>
        <p:spPr>
          <a:xfrm flipV="1">
            <a:off x="8873018" y="1696510"/>
            <a:ext cx="585312" cy="286588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405384" y="2845528"/>
            <a:ext cx="113052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202124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sz="1400" dirty="0" smtClean="0">
                <a:latin typeface="+mn-lt"/>
              </a:rPr>
              <a:t>Algoritmo</a:t>
            </a:r>
            <a:endParaRPr lang="it-IT" sz="1400" dirty="0">
              <a:latin typeface="+mn-lt"/>
            </a:endParaRPr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4478" y="2640013"/>
            <a:ext cx="1112384" cy="1112384"/>
          </a:xfrm>
          <a:prstGeom prst="rect">
            <a:avLst/>
          </a:prstGeom>
          <a:ln w="63500">
            <a:noFill/>
          </a:ln>
        </p:spPr>
      </p:pic>
      <p:grpSp>
        <p:nvGrpSpPr>
          <p:cNvPr id="20" name="Gruppo 19"/>
          <p:cNvGrpSpPr/>
          <p:nvPr/>
        </p:nvGrpSpPr>
        <p:grpSpPr>
          <a:xfrm>
            <a:off x="2183984" y="3675223"/>
            <a:ext cx="1557502" cy="653986"/>
            <a:chOff x="3317163" y="4256236"/>
            <a:chExt cx="1557502" cy="653986"/>
          </a:xfrm>
        </p:grpSpPr>
        <p:sp>
          <p:nvSpPr>
            <p:cNvPr id="18" name="Decisione 17"/>
            <p:cNvSpPr/>
            <p:nvPr/>
          </p:nvSpPr>
          <p:spPr>
            <a:xfrm>
              <a:off x="3317163" y="4256236"/>
              <a:ext cx="1383602" cy="653986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3596146" y="4357178"/>
              <a:ext cx="1278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/>
                <a:t>Fermioni</a:t>
              </a:r>
            </a:p>
            <a:p>
              <a:r>
                <a:rPr lang="it-IT" sz="1400" b="1" dirty="0" smtClean="0"/>
                <a:t>e Bosoni?</a:t>
              </a:r>
              <a:endParaRPr lang="it-IT" sz="1400" b="1" dirty="0"/>
            </a:p>
          </p:txBody>
        </p:sp>
      </p:grpSp>
      <p:grpSp>
        <p:nvGrpSpPr>
          <p:cNvPr id="88" name="Gruppo 87"/>
          <p:cNvGrpSpPr/>
          <p:nvPr/>
        </p:nvGrpSpPr>
        <p:grpSpPr>
          <a:xfrm>
            <a:off x="7320616" y="3158026"/>
            <a:ext cx="1751103" cy="2959986"/>
            <a:chOff x="7320617" y="3084098"/>
            <a:chExt cx="2330634" cy="3582099"/>
          </a:xfrm>
        </p:grpSpPr>
        <p:pic>
          <p:nvPicPr>
            <p:cNvPr id="73" name="Immagin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20617" y="3084098"/>
              <a:ext cx="1140965" cy="3582099"/>
            </a:xfrm>
            <a:prstGeom prst="rect">
              <a:avLst/>
            </a:prstGeom>
          </p:spPr>
        </p:pic>
        <p:pic>
          <p:nvPicPr>
            <p:cNvPr id="79" name="Immagine 7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69241" y="3134942"/>
              <a:ext cx="1182010" cy="3531255"/>
            </a:xfrm>
            <a:prstGeom prst="rect">
              <a:avLst/>
            </a:prstGeom>
          </p:spPr>
        </p:pic>
      </p:grpSp>
      <p:pic>
        <p:nvPicPr>
          <p:cNvPr id="84" name="Immagine 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4016" y="3021662"/>
            <a:ext cx="1781175" cy="400050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3814" y="3200040"/>
            <a:ext cx="2877274" cy="3458330"/>
          </a:xfrm>
          <a:prstGeom prst="rect">
            <a:avLst/>
          </a:prstGeom>
        </p:spPr>
      </p:pic>
      <p:cxnSp>
        <p:nvCxnSpPr>
          <p:cNvPr id="65" name="Connettore 1 64"/>
          <p:cNvCxnSpPr/>
          <p:nvPr/>
        </p:nvCxnSpPr>
        <p:spPr>
          <a:xfrm flipV="1">
            <a:off x="7111619" y="5685076"/>
            <a:ext cx="563142" cy="488312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/>
          <p:cNvCxnSpPr/>
          <p:nvPr/>
        </p:nvCxnSpPr>
        <p:spPr>
          <a:xfrm flipV="1">
            <a:off x="7096383" y="4954134"/>
            <a:ext cx="613231" cy="643377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/>
          <p:cNvCxnSpPr/>
          <p:nvPr/>
        </p:nvCxnSpPr>
        <p:spPr>
          <a:xfrm flipV="1">
            <a:off x="7127923" y="4026757"/>
            <a:ext cx="506542" cy="836764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1 92"/>
          <p:cNvCxnSpPr/>
          <p:nvPr/>
        </p:nvCxnSpPr>
        <p:spPr>
          <a:xfrm flipH="1">
            <a:off x="8852455" y="5516892"/>
            <a:ext cx="281359" cy="366560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1 96"/>
          <p:cNvCxnSpPr/>
          <p:nvPr/>
        </p:nvCxnSpPr>
        <p:spPr>
          <a:xfrm flipH="1">
            <a:off x="8827835" y="4987793"/>
            <a:ext cx="295265" cy="427610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1 100"/>
          <p:cNvCxnSpPr/>
          <p:nvPr/>
        </p:nvCxnSpPr>
        <p:spPr>
          <a:xfrm flipH="1" flipV="1">
            <a:off x="8873018" y="4589585"/>
            <a:ext cx="508319" cy="1309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1 103"/>
          <p:cNvCxnSpPr/>
          <p:nvPr/>
        </p:nvCxnSpPr>
        <p:spPr>
          <a:xfrm flipH="1">
            <a:off x="8887372" y="3852413"/>
            <a:ext cx="493965" cy="0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1 113"/>
          <p:cNvCxnSpPr/>
          <p:nvPr/>
        </p:nvCxnSpPr>
        <p:spPr>
          <a:xfrm>
            <a:off x="4504682" y="2294415"/>
            <a:ext cx="324966" cy="17904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ttore 1 119"/>
          <p:cNvCxnSpPr/>
          <p:nvPr/>
        </p:nvCxnSpPr>
        <p:spPr>
          <a:xfrm>
            <a:off x="4504682" y="2294415"/>
            <a:ext cx="125746" cy="38926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CasellaDiTesto 128"/>
          <p:cNvSpPr txBox="1"/>
          <p:nvPr/>
        </p:nvSpPr>
        <p:spPr>
          <a:xfrm>
            <a:off x="80085" y="-24671"/>
            <a:ext cx="6255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188075" algn="l"/>
              </a:tabLst>
            </a:pPr>
            <a:r>
              <a:rPr lang="it-IT" sz="3200" b="1" dirty="0" smtClean="0">
                <a:solidFill>
                  <a:srgbClr val="0070C0"/>
                </a:solidFill>
              </a:rPr>
              <a:t>La Magia – </a:t>
            </a:r>
            <a:r>
              <a:rPr lang="it-IT" sz="3200" b="1" dirty="0">
                <a:solidFill>
                  <a:srgbClr val="0070C0"/>
                </a:solidFill>
              </a:rPr>
              <a:t>C</a:t>
            </a:r>
            <a:r>
              <a:rPr lang="it-IT" sz="3200" b="1" dirty="0" smtClean="0">
                <a:solidFill>
                  <a:srgbClr val="0070C0"/>
                </a:solidFill>
              </a:rPr>
              <a:t>onsapevolezza </a:t>
            </a:r>
            <a:r>
              <a:rPr lang="it-IT" sz="3200" b="1" dirty="0">
                <a:solidFill>
                  <a:srgbClr val="0070C0"/>
                </a:solidFill>
              </a:rPr>
              <a:t>ripetuta</a:t>
            </a:r>
          </a:p>
        </p:txBody>
      </p:sp>
      <p:sp>
        <p:nvSpPr>
          <p:cNvPr id="38" name="Freccia curva 37"/>
          <p:cNvSpPr/>
          <p:nvPr/>
        </p:nvSpPr>
        <p:spPr>
          <a:xfrm rot="10800000">
            <a:off x="3567459" y="3423703"/>
            <a:ext cx="1036071" cy="69208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6" name="Freccia curva 35"/>
          <p:cNvSpPr/>
          <p:nvPr/>
        </p:nvSpPr>
        <p:spPr>
          <a:xfrm rot="5400000">
            <a:off x="3693717" y="2782249"/>
            <a:ext cx="1274006" cy="656437"/>
          </a:xfrm>
          <a:prstGeom prst="bentArrow">
            <a:avLst>
              <a:gd name="adj1" fmla="val 25000"/>
              <a:gd name="adj2" fmla="val 2218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7" name="Freccia curva 36"/>
          <p:cNvSpPr/>
          <p:nvPr/>
        </p:nvSpPr>
        <p:spPr>
          <a:xfrm>
            <a:off x="1410353" y="2430687"/>
            <a:ext cx="2736746" cy="628244"/>
          </a:xfrm>
          <a:prstGeom prst="bentArrow">
            <a:avLst>
              <a:gd name="adj1" fmla="val 25000"/>
              <a:gd name="adj2" fmla="val 2218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8" name="Freccia curva 27"/>
          <p:cNvSpPr/>
          <p:nvPr/>
        </p:nvSpPr>
        <p:spPr>
          <a:xfrm rot="16200000">
            <a:off x="1033619" y="3055036"/>
            <a:ext cx="1286360" cy="74298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655925" y="3114685"/>
            <a:ext cx="1558107" cy="6185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Raddoppia +1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</a:rPr>
              <a:t>Dividi se puoi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64" name="Immagine 6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962" y="2664094"/>
            <a:ext cx="639658" cy="238095"/>
          </a:xfrm>
          <a:prstGeom prst="rect">
            <a:avLst/>
          </a:prstGeom>
        </p:spPr>
      </p:pic>
      <p:pic>
        <p:nvPicPr>
          <p:cNvPr id="66" name="Immagine 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131" y="1858938"/>
            <a:ext cx="624095" cy="233139"/>
          </a:xfrm>
          <a:prstGeom prst="rect">
            <a:avLst/>
          </a:prstGeom>
        </p:spPr>
      </p:pic>
      <p:pic>
        <p:nvPicPr>
          <p:cNvPr id="67" name="Immagine 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7844" y="1844806"/>
            <a:ext cx="677897" cy="236725"/>
          </a:xfrm>
          <a:prstGeom prst="rect">
            <a:avLst/>
          </a:prstGeom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67165" y="2524125"/>
            <a:ext cx="853647" cy="247486"/>
          </a:xfrm>
          <a:prstGeom prst="rect">
            <a:avLst/>
          </a:prstGeom>
        </p:spPr>
      </p:pic>
      <p:pic>
        <p:nvPicPr>
          <p:cNvPr id="69" name="Immagine 6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3415" y="4209111"/>
            <a:ext cx="699419" cy="243900"/>
          </a:xfrm>
          <a:prstGeom prst="rect">
            <a:avLst/>
          </a:prstGeom>
        </p:spPr>
      </p:pic>
      <p:pic>
        <p:nvPicPr>
          <p:cNvPr id="70" name="Immagine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97152" y="1835548"/>
            <a:ext cx="699419" cy="2439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9243" y="5956851"/>
            <a:ext cx="487899" cy="608203"/>
          </a:xfrm>
          <a:prstGeom prst="rect">
            <a:avLst/>
          </a:prstGeom>
          <a:ln w="44450">
            <a:solidFill>
              <a:srgbClr val="BF9007"/>
            </a:solidFill>
          </a:ln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80471" y="6105018"/>
            <a:ext cx="439857" cy="575877"/>
          </a:xfrm>
          <a:prstGeom prst="rect">
            <a:avLst/>
          </a:prstGeom>
        </p:spPr>
      </p:pic>
      <p:cxnSp>
        <p:nvCxnSpPr>
          <p:cNvPr id="63" name="Connettore 1 62"/>
          <p:cNvCxnSpPr/>
          <p:nvPr/>
        </p:nvCxnSpPr>
        <p:spPr>
          <a:xfrm flipV="1">
            <a:off x="7692398" y="6260952"/>
            <a:ext cx="428602" cy="157862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magine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312346">
            <a:off x="7683296" y="6141414"/>
            <a:ext cx="171941" cy="19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11000" y="2079000"/>
            <a:ext cx="66357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rgbClr val="0070C0"/>
                </a:solidFill>
              </a:rPr>
              <a:t>Gravitone --&gt; Tempo-Spazio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811000" y="3204000"/>
            <a:ext cx="6528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0070C0"/>
                </a:solidFill>
              </a:rPr>
              <a:t>Gluone --&gt; Energia-Materia</a:t>
            </a:r>
            <a:endParaRPr lang="it-IT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145" y="189000"/>
            <a:ext cx="12132579" cy="492509"/>
          </a:xfrm>
        </p:spPr>
        <p:txBody>
          <a:bodyPr>
            <a:normAutofit fontScale="90000"/>
          </a:bodyPr>
          <a:lstStyle/>
          <a:p>
            <a:r>
              <a:rPr lang="it-IT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Gravitone per la creazione del Tempo-Spazio (Energia negativa)</a:t>
            </a:r>
            <a:endParaRPr lang="it-IT" sz="3600" b="1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3421" y="898634"/>
            <a:ext cx="11902965" cy="5549463"/>
          </a:xfrm>
        </p:spPr>
        <p:txBody>
          <a:bodyPr>
            <a:noAutofit/>
          </a:bodyPr>
          <a:lstStyle/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Utilizza Piramidi a base quadre contrapposte (vertice carica -1 base = +1)</a:t>
            </a:r>
          </a:p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Il modulo minimo è di 2 piramidi con vertice =-1 e baricentro =+1</a:t>
            </a:r>
          </a:p>
          <a:p>
            <a:pPr lvl="1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Carica -1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da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entrambi i lati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- Baricentro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in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comune-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Mancano 4 punti per lato</a:t>
            </a:r>
          </a:p>
          <a:p>
            <a:pPr lvl="1"/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Ca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rica +1 da entrambi i lati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- Vertice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di uno su baricentro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dell’altro -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Mancano 4 punti per lato</a:t>
            </a:r>
          </a:p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Il modulo a 3 realizza un gravitone neutro </a:t>
            </a:r>
          </a:p>
          <a:p>
            <a:pPr lvl="1"/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Sinistro con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carica negativa a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sx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e positiva a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dx (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2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piramidi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</a:rPr>
              <a:t>sx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e 1 a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dx)</a:t>
            </a:r>
            <a:endParaRPr lang="it-IT" b="1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Destro con carica negativa a dx e positiva a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</a:rPr>
              <a:t>sx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 (1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piramidi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sx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e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2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a dx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it-IT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Il modulo a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2 cresce a multipli di 2 piramidi (1 dx e 1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</a:rPr>
              <a:t>sx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I numeri di punti allineati seguono la sequenza 4 1 4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per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step e poi si ripete </a:t>
            </a:r>
            <a:endParaRPr lang="it-IT" b="1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La carica è data dal punto singolo di valenza 2 (mini buco nero) </a:t>
            </a:r>
          </a:p>
          <a:p>
            <a:pPr lvl="2"/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Quando stabile è composto da +2+2=0 </a:t>
            </a:r>
          </a:p>
          <a:p>
            <a:pPr lvl="2"/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Quando instabile vale 1+1=0  se positivo o +0-1=-1 se negativo</a:t>
            </a:r>
            <a:endParaRPr lang="it-IT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039" y="2840865"/>
            <a:ext cx="2281961" cy="166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218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3420" y="189000"/>
            <a:ext cx="12132579" cy="492509"/>
          </a:xfrm>
        </p:spPr>
        <p:txBody>
          <a:bodyPr>
            <a:normAutofit fontScale="90000"/>
          </a:bodyPr>
          <a:lstStyle/>
          <a:p>
            <a:r>
              <a:rPr lang="it-IT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Gluone per la creazione dell’Energia-Massa (Energia Positiva)</a:t>
            </a:r>
            <a:endParaRPr lang="it-IT" sz="3600" b="1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3421" y="898634"/>
            <a:ext cx="11902965" cy="5549463"/>
          </a:xfrm>
        </p:spPr>
        <p:txBody>
          <a:bodyPr>
            <a:noAutofit/>
          </a:bodyPr>
          <a:lstStyle/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Utilizza Tetraedri contrapposti (vertice carica -1 base = +1)</a:t>
            </a:r>
          </a:p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Il modulo minimo è di 2 tetraedri con vertice =-1 e baricentro =+1</a:t>
            </a:r>
          </a:p>
          <a:p>
            <a:pPr lvl="1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Carica -1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da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entrambi i lati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- Baricentro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in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comune-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Mancano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3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punti per lato</a:t>
            </a:r>
          </a:p>
          <a:p>
            <a:pPr lvl="1"/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Ca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rica +1 da entrambi i lati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- Vertice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di uno su baricentro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dell’altro -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Mancano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3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punti per lato</a:t>
            </a:r>
          </a:p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Il modulo a 3 realizza un Gluone neutro </a:t>
            </a:r>
          </a:p>
          <a:p>
            <a:pPr lvl="1"/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Sinistro con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carica negativa a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sx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e positiva a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dx (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2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tetraedri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</a:rPr>
              <a:t>sx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e 1 a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dx)</a:t>
            </a:r>
            <a:endParaRPr lang="it-IT" b="1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Destro con carica negativa a dx e positiva a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</a:rPr>
              <a:t>sx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 (1 tetraedri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</a:rPr>
              <a:t>sx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2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a dx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it-IT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Il modulo a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2 cresce a multipli di 2 Gluoni (1 dx e 1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</a:rPr>
              <a:t>sx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I numeri di punti allineati seguono la sequenza 3 1 3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per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step e poi si ripete </a:t>
            </a:r>
            <a:endParaRPr lang="it-IT" b="1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La carica è data dal punto singolo di valenza 2 (mini buco nero) </a:t>
            </a:r>
          </a:p>
          <a:p>
            <a:pPr lvl="2"/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Quando stabile è composto da +2+2=0 </a:t>
            </a:r>
          </a:p>
          <a:p>
            <a:pPr lvl="2"/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Quando instabile vale 1+1=0  se positivo o +0-1=-1 se negativo</a:t>
            </a:r>
            <a:endParaRPr lang="it-IT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1000" y="2672187"/>
            <a:ext cx="1890000" cy="20023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720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/>
          <p:cNvSpPr txBox="1"/>
          <p:nvPr/>
        </p:nvSpPr>
        <p:spPr>
          <a:xfrm>
            <a:off x="403712" y="40241"/>
            <a:ext cx="1166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Caratteristiche modulo base Piramide Quadra  (Gravitone) </a:t>
            </a:r>
            <a:r>
              <a:rPr lang="it-IT" sz="2800" b="1" dirty="0"/>
              <a:t>per </a:t>
            </a:r>
            <a:r>
              <a:rPr lang="it-IT" sz="2800" b="1" dirty="0" smtClean="0"/>
              <a:t>Tempo-Spazio</a:t>
            </a:r>
            <a:endParaRPr lang="it-IT" sz="2800" b="1" dirty="0"/>
          </a:p>
        </p:txBody>
      </p:sp>
      <p:sp>
        <p:nvSpPr>
          <p:cNvPr id="71" name="Rettangolo 70"/>
          <p:cNvSpPr/>
          <p:nvPr/>
        </p:nvSpPr>
        <p:spPr>
          <a:xfrm>
            <a:off x="228049" y="2968569"/>
            <a:ext cx="3533368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Carica vertice -1    </a:t>
            </a:r>
            <a:r>
              <a:rPr lang="it-IT" sz="2000" b="1" dirty="0" smtClean="0">
                <a:solidFill>
                  <a:srgbClr val="FF0000"/>
                </a:solidFill>
              </a:rPr>
              <a:t>Baricentro  </a:t>
            </a:r>
            <a:r>
              <a:rPr lang="it-IT" sz="2000" b="1" dirty="0">
                <a:solidFill>
                  <a:srgbClr val="FF0000"/>
                </a:solidFill>
              </a:rPr>
              <a:t>+</a:t>
            </a:r>
            <a:r>
              <a:rPr lang="it-IT" sz="2000" b="1" dirty="0" smtClean="0">
                <a:solidFill>
                  <a:srgbClr val="FF0000"/>
                </a:solidFill>
              </a:rPr>
              <a:t>1</a:t>
            </a:r>
            <a:endParaRPr lang="it-IT" sz="2000" b="1" dirty="0">
              <a:solidFill>
                <a:srgbClr val="FF0000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213197" y="887595"/>
            <a:ext cx="2858884" cy="2046801"/>
            <a:chOff x="213197" y="808765"/>
            <a:chExt cx="2858884" cy="2046801"/>
          </a:xfrm>
        </p:grpSpPr>
        <p:grpSp>
          <p:nvGrpSpPr>
            <p:cNvPr id="72" name="Gruppo 71"/>
            <p:cNvGrpSpPr/>
            <p:nvPr/>
          </p:nvGrpSpPr>
          <p:grpSpPr>
            <a:xfrm>
              <a:off x="213197" y="808765"/>
              <a:ext cx="2858884" cy="2046801"/>
              <a:chOff x="216028" y="892103"/>
              <a:chExt cx="2314202" cy="1610093"/>
            </a:xfrm>
          </p:grpSpPr>
          <p:grpSp>
            <p:nvGrpSpPr>
              <p:cNvPr id="134" name="Gruppo 133"/>
              <p:cNvGrpSpPr/>
              <p:nvPr/>
            </p:nvGrpSpPr>
            <p:grpSpPr>
              <a:xfrm>
                <a:off x="448411" y="892103"/>
                <a:ext cx="1861175" cy="1484964"/>
                <a:chOff x="4556754" y="1172209"/>
                <a:chExt cx="1861175" cy="1484964"/>
              </a:xfrm>
            </p:grpSpPr>
            <p:sp>
              <p:nvSpPr>
                <p:cNvPr id="135" name="Figura a mano libera 134"/>
                <p:cNvSpPr/>
                <p:nvPr/>
              </p:nvSpPr>
              <p:spPr>
                <a:xfrm>
                  <a:off x="4600038" y="1203910"/>
                  <a:ext cx="1781144" cy="1390961"/>
                </a:xfrm>
                <a:custGeom>
                  <a:avLst/>
                  <a:gdLst>
                    <a:gd name="connsiteX0" fmla="*/ 884615 w 1781144"/>
                    <a:gd name="connsiteY0" fmla="*/ 0 h 1390961"/>
                    <a:gd name="connsiteX1" fmla="*/ 0 w 1781144"/>
                    <a:gd name="connsiteY1" fmla="*/ 1387982 h 1390961"/>
                    <a:gd name="connsiteX2" fmla="*/ 1188422 w 1781144"/>
                    <a:gd name="connsiteY2" fmla="*/ 1390961 h 1390961"/>
                    <a:gd name="connsiteX3" fmla="*/ 1781144 w 1781144"/>
                    <a:gd name="connsiteY3" fmla="*/ 789303 h 1390961"/>
                    <a:gd name="connsiteX4" fmla="*/ 884615 w 1781144"/>
                    <a:gd name="connsiteY4" fmla="*/ 0 h 139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1144" h="1390961">
                      <a:moveTo>
                        <a:pt x="884615" y="0"/>
                      </a:moveTo>
                      <a:lnTo>
                        <a:pt x="0" y="1387982"/>
                      </a:lnTo>
                      <a:lnTo>
                        <a:pt x="1188422" y="1390961"/>
                      </a:lnTo>
                      <a:lnTo>
                        <a:pt x="1781144" y="789303"/>
                      </a:lnTo>
                      <a:lnTo>
                        <a:pt x="884615" y="0"/>
                      </a:lnTo>
                      <a:close/>
                    </a:path>
                  </a:pathLst>
                </a:cu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800"/>
                </a:p>
              </p:txBody>
            </p:sp>
            <p:cxnSp>
              <p:nvCxnSpPr>
                <p:cNvPr id="136" name="Connettore 1 135"/>
                <p:cNvCxnSpPr>
                  <a:stCxn id="135" idx="0"/>
                  <a:endCxn id="135" idx="2"/>
                </p:cNvCxnSpPr>
                <p:nvPr/>
              </p:nvCxnSpPr>
              <p:spPr>
                <a:xfrm>
                  <a:off x="5484653" y="1203910"/>
                  <a:ext cx="303807" cy="1390961"/>
                </a:xfrm>
                <a:prstGeom prst="line">
                  <a:avLst/>
                </a:prstGeom>
                <a:ln w="317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ttore 1 136"/>
                <p:cNvCxnSpPr>
                  <a:stCxn id="135" idx="0"/>
                </p:cNvCxnSpPr>
                <p:nvPr/>
              </p:nvCxnSpPr>
              <p:spPr>
                <a:xfrm flipH="1">
                  <a:off x="5183006" y="1203910"/>
                  <a:ext cx="301647" cy="807174"/>
                </a:xfrm>
                <a:prstGeom prst="line">
                  <a:avLst/>
                </a:prstGeom>
                <a:ln w="31750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ttore 1 137"/>
                <p:cNvCxnSpPr>
                  <a:endCxn id="135" idx="1"/>
                </p:cNvCxnSpPr>
                <p:nvPr/>
              </p:nvCxnSpPr>
              <p:spPr>
                <a:xfrm flipH="1">
                  <a:off x="4600038" y="2011084"/>
                  <a:ext cx="582968" cy="580808"/>
                </a:xfrm>
                <a:prstGeom prst="line">
                  <a:avLst/>
                </a:prstGeom>
                <a:ln w="31750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ttore 1 138"/>
                <p:cNvCxnSpPr>
                  <a:stCxn id="143" idx="2"/>
                </p:cNvCxnSpPr>
                <p:nvPr/>
              </p:nvCxnSpPr>
              <p:spPr>
                <a:xfrm flipH="1" flipV="1">
                  <a:off x="5174189" y="2011084"/>
                  <a:ext cx="1156315" cy="4527"/>
                </a:xfrm>
                <a:prstGeom prst="line">
                  <a:avLst/>
                </a:prstGeom>
                <a:ln w="31750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ttore 1 139"/>
                <p:cNvCxnSpPr>
                  <a:stCxn id="135" idx="0"/>
                </p:cNvCxnSpPr>
                <p:nvPr/>
              </p:nvCxnSpPr>
              <p:spPr>
                <a:xfrm>
                  <a:off x="5484653" y="1203910"/>
                  <a:ext cx="5461" cy="1097578"/>
                </a:xfrm>
                <a:prstGeom prst="line">
                  <a:avLst/>
                </a:prstGeom>
                <a:ln w="3175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ttore 1 140"/>
                <p:cNvCxnSpPr>
                  <a:stCxn id="135" idx="3"/>
                </p:cNvCxnSpPr>
                <p:nvPr/>
              </p:nvCxnSpPr>
              <p:spPr>
                <a:xfrm flipH="1">
                  <a:off x="4590284" y="1993213"/>
                  <a:ext cx="1790898" cy="598679"/>
                </a:xfrm>
                <a:prstGeom prst="line">
                  <a:avLst/>
                </a:prstGeom>
                <a:ln w="3175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ttore 1 141"/>
                <p:cNvCxnSpPr>
                  <a:stCxn id="135" idx="2"/>
                </p:cNvCxnSpPr>
                <p:nvPr/>
              </p:nvCxnSpPr>
              <p:spPr>
                <a:xfrm flipH="1" flipV="1">
                  <a:off x="5183006" y="1990234"/>
                  <a:ext cx="605454" cy="604637"/>
                </a:xfrm>
                <a:prstGeom prst="line">
                  <a:avLst/>
                </a:prstGeom>
                <a:ln w="3175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Ovale 142"/>
                <p:cNvSpPr/>
                <p:nvPr/>
              </p:nvSpPr>
              <p:spPr>
                <a:xfrm>
                  <a:off x="6330505" y="1973132"/>
                  <a:ext cx="87424" cy="84957"/>
                </a:xfrm>
                <a:prstGeom prst="ellipse">
                  <a:avLst/>
                </a:prstGeom>
                <a:solidFill>
                  <a:srgbClr val="FF000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800"/>
                </a:p>
              </p:txBody>
            </p:sp>
            <p:sp>
              <p:nvSpPr>
                <p:cNvPr id="144" name="Ovale 143"/>
                <p:cNvSpPr/>
                <p:nvPr/>
              </p:nvSpPr>
              <p:spPr>
                <a:xfrm rot="20089881">
                  <a:off x="5730574" y="2534932"/>
                  <a:ext cx="116565" cy="113276"/>
                </a:xfrm>
                <a:prstGeom prst="ellipse">
                  <a:avLst/>
                </a:prstGeom>
                <a:solidFill>
                  <a:srgbClr val="FF000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800"/>
                </a:p>
              </p:txBody>
            </p:sp>
            <p:sp>
              <p:nvSpPr>
                <p:cNvPr id="145" name="Ovale 144"/>
                <p:cNvSpPr/>
                <p:nvPr/>
              </p:nvSpPr>
              <p:spPr>
                <a:xfrm>
                  <a:off x="4556754" y="2543897"/>
                  <a:ext cx="116565" cy="113276"/>
                </a:xfrm>
                <a:prstGeom prst="ellipse">
                  <a:avLst/>
                </a:prstGeom>
                <a:solidFill>
                  <a:srgbClr val="FF000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800"/>
                </a:p>
              </p:txBody>
            </p:sp>
            <p:sp>
              <p:nvSpPr>
                <p:cNvPr id="146" name="Ovale 145"/>
                <p:cNvSpPr/>
                <p:nvPr/>
              </p:nvSpPr>
              <p:spPr>
                <a:xfrm>
                  <a:off x="5156523" y="1959553"/>
                  <a:ext cx="87424" cy="84957"/>
                </a:xfrm>
                <a:prstGeom prst="ellipse">
                  <a:avLst/>
                </a:prstGeom>
                <a:solidFill>
                  <a:srgbClr val="FF000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800"/>
                </a:p>
              </p:txBody>
            </p:sp>
            <p:sp>
              <p:nvSpPr>
                <p:cNvPr id="147" name="Ovale 146"/>
                <p:cNvSpPr/>
                <p:nvPr/>
              </p:nvSpPr>
              <p:spPr>
                <a:xfrm>
                  <a:off x="5447534" y="1172209"/>
                  <a:ext cx="101994" cy="99116"/>
                </a:xfrm>
                <a:prstGeom prst="ellipse">
                  <a:avLst/>
                </a:prstGeom>
                <a:solidFill>
                  <a:srgbClr val="FF000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800"/>
                </a:p>
              </p:txBody>
            </p:sp>
            <p:sp>
              <p:nvSpPr>
                <p:cNvPr id="148" name="Ovale 147"/>
                <p:cNvSpPr/>
                <p:nvPr/>
              </p:nvSpPr>
              <p:spPr>
                <a:xfrm>
                  <a:off x="5445090" y="1980246"/>
                  <a:ext cx="87424" cy="84957"/>
                </a:xfrm>
                <a:prstGeom prst="ellipse">
                  <a:avLst/>
                </a:prstGeom>
                <a:solidFill>
                  <a:srgbClr val="0070C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800"/>
                </a:p>
              </p:txBody>
            </p:sp>
          </p:grpSp>
          <p:sp>
            <p:nvSpPr>
              <p:cNvPr id="217" name="CasellaDiTesto 216"/>
              <p:cNvSpPr txBox="1"/>
              <p:nvPr/>
            </p:nvSpPr>
            <p:spPr>
              <a:xfrm>
                <a:off x="1119342" y="1416923"/>
                <a:ext cx="306492" cy="36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G</a:t>
                </a:r>
              </a:p>
            </p:txBody>
          </p:sp>
          <p:sp>
            <p:nvSpPr>
              <p:cNvPr id="219" name="CasellaDiTesto 218"/>
              <p:cNvSpPr txBox="1"/>
              <p:nvPr/>
            </p:nvSpPr>
            <p:spPr>
              <a:xfrm>
                <a:off x="1976937" y="1869233"/>
                <a:ext cx="271457" cy="363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E</a:t>
                </a:r>
                <a:endParaRPr lang="it-IT" sz="2400" dirty="0"/>
              </a:p>
            </p:txBody>
          </p:sp>
          <p:cxnSp>
            <p:nvCxnSpPr>
              <p:cNvPr id="220" name="Connettore 1 219"/>
              <p:cNvCxnSpPr/>
              <p:nvPr/>
            </p:nvCxnSpPr>
            <p:spPr>
              <a:xfrm>
                <a:off x="1400293" y="995288"/>
                <a:ext cx="548558" cy="933832"/>
              </a:xfrm>
              <a:prstGeom prst="line">
                <a:avLst/>
              </a:prstGeom>
              <a:ln w="317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Ovale 220"/>
              <p:cNvSpPr/>
              <p:nvPr/>
            </p:nvSpPr>
            <p:spPr>
              <a:xfrm>
                <a:off x="1955244" y="1955644"/>
                <a:ext cx="87424" cy="8495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800"/>
              </a:p>
            </p:txBody>
          </p:sp>
          <p:sp>
            <p:nvSpPr>
              <p:cNvPr id="222" name="Ovale 221"/>
              <p:cNvSpPr/>
              <p:nvPr/>
            </p:nvSpPr>
            <p:spPr>
              <a:xfrm>
                <a:off x="1332597" y="1954155"/>
                <a:ext cx="87424" cy="8495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800"/>
              </a:p>
            </p:txBody>
          </p:sp>
          <p:sp>
            <p:nvSpPr>
              <p:cNvPr id="223" name="CasellaDiTesto 222"/>
              <p:cNvSpPr txBox="1"/>
              <p:nvPr/>
            </p:nvSpPr>
            <p:spPr>
              <a:xfrm>
                <a:off x="216028" y="2136162"/>
                <a:ext cx="293517" cy="363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A</a:t>
                </a:r>
                <a:endParaRPr lang="it-IT" sz="2400" dirty="0"/>
              </a:p>
            </p:txBody>
          </p:sp>
          <p:sp>
            <p:nvSpPr>
              <p:cNvPr id="224" name="CasellaDiTesto 223"/>
              <p:cNvSpPr txBox="1"/>
              <p:nvPr/>
            </p:nvSpPr>
            <p:spPr>
              <a:xfrm>
                <a:off x="808618" y="1544402"/>
                <a:ext cx="302599" cy="36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D</a:t>
                </a:r>
              </a:p>
            </p:txBody>
          </p:sp>
          <p:sp>
            <p:nvSpPr>
              <p:cNvPr id="227" name="CasellaDiTesto 226"/>
              <p:cNvSpPr txBox="1"/>
              <p:nvPr/>
            </p:nvSpPr>
            <p:spPr>
              <a:xfrm>
                <a:off x="1678461" y="2139032"/>
                <a:ext cx="284433" cy="36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B</a:t>
                </a:r>
                <a:endParaRPr lang="it-IT" sz="2400" dirty="0"/>
              </a:p>
            </p:txBody>
          </p:sp>
          <p:sp>
            <p:nvSpPr>
              <p:cNvPr id="228" name="CasellaDiTesto 227"/>
              <p:cNvSpPr txBox="1"/>
              <p:nvPr/>
            </p:nvSpPr>
            <p:spPr>
              <a:xfrm>
                <a:off x="2248393" y="1551872"/>
                <a:ext cx="281837" cy="36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C</a:t>
                </a:r>
              </a:p>
            </p:txBody>
          </p:sp>
        </p:grpSp>
        <p:sp>
          <p:nvSpPr>
            <p:cNvPr id="282" name="CasellaDiTesto 281"/>
            <p:cNvSpPr txBox="1"/>
            <p:nvPr/>
          </p:nvSpPr>
          <p:spPr>
            <a:xfrm>
              <a:off x="1279136" y="1952275"/>
              <a:ext cx="3882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O</a:t>
              </a:r>
              <a:endParaRPr lang="it-IT" sz="2400" dirty="0"/>
            </a:p>
          </p:txBody>
        </p:sp>
      </p:grpSp>
      <p:sp>
        <p:nvSpPr>
          <p:cNvPr id="293" name="Rettangolo 292"/>
          <p:cNvSpPr/>
          <p:nvPr/>
        </p:nvSpPr>
        <p:spPr>
          <a:xfrm>
            <a:off x="4071281" y="2952810"/>
            <a:ext cx="2827819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Elemento base Gravitone</a:t>
            </a:r>
            <a:endParaRPr lang="it-IT" sz="2000" b="1" dirty="0"/>
          </a:p>
        </p:txBody>
      </p:sp>
      <p:sp>
        <p:nvSpPr>
          <p:cNvPr id="294" name="Rettangolo 293"/>
          <p:cNvSpPr/>
          <p:nvPr/>
        </p:nvSpPr>
        <p:spPr>
          <a:xfrm>
            <a:off x="7315956" y="2946497"/>
            <a:ext cx="4739829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Angolo di blocco 2 Gravitoni = 11° + 11°</a:t>
            </a:r>
            <a:endParaRPr lang="it-IT" sz="20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1001000" y="6299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167795" y="3351757"/>
                <a:ext cx="6194748" cy="324614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</a:rPr>
                  <a:t>Calcolo Quanto Gravitone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: </a:t>
                </a:r>
                <a:r>
                  <a:rPr lang="it-IT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Qua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nto=SG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it-IT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=</a:t>
                </a:r>
                <a:r>
                  <a:rPr lang="it-IT" b="1" dirty="0" smtClean="0"/>
                  <a:t>0,53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Lati piramide=</a:t>
                </a:r>
                <a:r>
                  <a:rPr lang="it-IT" b="1" dirty="0" smtClean="0"/>
                  <a:t>1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Angoli 16: </a:t>
                </a:r>
                <a:r>
                  <a:rPr lang="it-IT" b="1" dirty="0" smtClean="0"/>
                  <a:t>12 da 60° e 4 da 90°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Raggio interno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OE=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b="1" dirty="0" smtClean="0">
                    <a:solidFill>
                      <a:srgbClr val="FF0000"/>
                    </a:solidFill>
                  </a:rPr>
                  <a:t> =</a:t>
                </a:r>
                <a:r>
                  <a:rPr lang="it-IT" b="1" dirty="0" smtClean="0"/>
                  <a:t>0,5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Raggio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esterno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OC=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it-IT" b="1" dirty="0" smtClean="0">
                    <a:solidFill>
                      <a:srgbClr val="FF0000"/>
                    </a:solidFill>
                  </a:rPr>
                  <a:t>=</a:t>
                </a:r>
                <a:r>
                  <a:rPr lang="it-IT" b="1" dirty="0" smtClean="0"/>
                  <a:t>0,70</a:t>
                </a:r>
                <a:endParaRPr lang="it-IT" b="1" dirty="0"/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Apotema faccia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SE=½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it-IT" b="1" dirty="0" smtClean="0">
                    <a:solidFill>
                      <a:srgbClr val="FF0000"/>
                    </a:solidFill>
                  </a:rPr>
                  <a:t>=</a:t>
                </a:r>
                <a:r>
                  <a:rPr lang="it-IT" b="1" dirty="0" smtClean="0">
                    <a:solidFill>
                      <a:schemeClr val="tx1"/>
                    </a:solidFill>
                  </a:rPr>
                  <a:t>0,86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Altezza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SO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m:rPr>
                        <m:nor/>
                      </m:rPr>
                      <a:rPr lang="it-IT" b="1" dirty="0">
                        <a:solidFill>
                          <a:srgbClr val="FF0000"/>
                        </a:solidFill>
                      </a:rPr>
                      <m:t>=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𝟕𝟎</m:t>
                    </m:r>
                  </m:oMath>
                </a14:m>
                <a:endParaRPr lang="it-IT" b="1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Baricentro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SG=GA= </a:t>
                </a:r>
                <a:r>
                  <a:rPr lang="it-IT" b="1" dirty="0">
                    <a:solidFill>
                      <a:srgbClr val="FF0000"/>
                    </a:solidFill>
                  </a:rPr>
                  <a:t>¾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 SO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it-IT" b="1" dirty="0" smtClean="0">
                    <a:solidFill>
                      <a:srgbClr val="FF0000"/>
                    </a:solidFill>
                  </a:rPr>
                  <a:t>=</a:t>
                </a:r>
                <a:r>
                  <a:rPr lang="it-IT" b="1" dirty="0" smtClean="0"/>
                  <a:t>0,53  Quanto di Gravitone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BO </a:t>
                </a:r>
                <a:r>
                  <a:rPr lang="it-IT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=</a:t>
                </a:r>
                <a:r>
                  <a:rPr lang="it-IT" b="1" dirty="0" smtClean="0"/>
                  <a:t>0,17</a:t>
                </a:r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95" y="3351757"/>
                <a:ext cx="6194748" cy="3246145"/>
              </a:xfrm>
              <a:prstGeom prst="rect">
                <a:avLst/>
              </a:prstGeom>
              <a:blipFill rotWithShape="0">
                <a:blip r:embed="rId3"/>
                <a:stretch>
                  <a:fillRect l="-2362" t="-564" b="-15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7" y="3509695"/>
            <a:ext cx="445792" cy="4457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ttangolo 91"/>
              <p:cNvSpPr/>
              <p:nvPr/>
            </p:nvSpPr>
            <p:spPr>
              <a:xfrm>
                <a:off x="6758841" y="5020204"/>
                <a:ext cx="2357269" cy="98650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it-IT" sz="2000" b="1" dirty="0" smtClean="0">
                    <a:solidFill>
                      <a:srgbClr val="FF0000"/>
                    </a:solidFill>
                  </a:rPr>
                  <a:t>Legame flessibile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it-IT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it-IT" sz="2000" b="1" dirty="0" smtClean="0">
                    <a:solidFill>
                      <a:srgbClr val="FF0000"/>
                    </a:solidFill>
                  </a:rPr>
                  <a:t> SO&lt;L&lt;2SG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it-IT" sz="2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it-IT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2" name="Rettangolo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841" y="5020204"/>
                <a:ext cx="2357269" cy="986504"/>
              </a:xfrm>
              <a:prstGeom prst="rect">
                <a:avLst/>
              </a:prstGeom>
              <a:blipFill rotWithShape="0">
                <a:blip r:embed="rId6"/>
                <a:stretch>
                  <a:fillRect t="-80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ttangolo 92"/>
              <p:cNvSpPr/>
              <p:nvPr/>
            </p:nvSpPr>
            <p:spPr>
              <a:xfrm>
                <a:off x="9501631" y="5017928"/>
                <a:ext cx="2187551" cy="100852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it-IT" sz="2000" b="1" dirty="0" smtClean="0">
                    <a:solidFill>
                      <a:srgbClr val="FF0000"/>
                    </a:solidFill>
                  </a:rPr>
                  <a:t>Legame rigido</a:t>
                </a:r>
              </a:p>
              <a:p>
                <a:pPr algn="ctr"/>
                <a:r>
                  <a:rPr lang="it-IT" sz="2000" b="1" dirty="0" smtClean="0">
                    <a:solidFill>
                      <a:srgbClr val="FF0000"/>
                    </a:solidFill>
                  </a:rPr>
                  <a:t>SO+GO=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it-IT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it-IT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3" name="Rettangolo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1631" y="5017928"/>
                <a:ext cx="2187551" cy="1008529"/>
              </a:xfrm>
              <a:prstGeom prst="rect">
                <a:avLst/>
              </a:prstGeom>
              <a:blipFill rotWithShape="0">
                <a:blip r:embed="rId7"/>
                <a:stretch>
                  <a:fillRect t="-78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CasellaDiTesto 107"/>
              <p:cNvSpPr txBox="1"/>
              <p:nvPr/>
            </p:nvSpPr>
            <p:spPr>
              <a:xfrm>
                <a:off x="6748063" y="5873193"/>
                <a:ext cx="4946817" cy="77175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it-IT"/>
                </a:defPPr>
                <a:lvl1pPr algn="ctr">
                  <a:defRPr sz="2000" b="1">
                    <a:solidFill>
                      <a:srgbClr val="FF0000"/>
                    </a:solidFill>
                  </a:defRPr>
                </a:lvl1pPr>
              </a:lstStyle>
              <a:p>
                <a:r>
                  <a:rPr lang="it-IT" dirty="0" smtClean="0"/>
                  <a:t>Calcolo Quanto Gravitone: </a:t>
                </a:r>
              </a:p>
              <a:p>
                <a:r>
                  <a:rPr lang="it-IT" dirty="0"/>
                  <a:t>Legami flessibile + rigido: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0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it-IT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it-IT" dirty="0"/>
                  <a:t>&lt;L&lt;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0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it-IT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08" name="CasellaDiTesto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063" y="5873193"/>
                <a:ext cx="4946817" cy="771750"/>
              </a:xfrm>
              <a:prstGeom prst="rect">
                <a:avLst/>
              </a:prstGeom>
              <a:blipFill rotWithShape="0">
                <a:blip r:embed="rId11"/>
                <a:stretch>
                  <a:fillRect t="-10236" b="-86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o 6"/>
          <p:cNvGrpSpPr/>
          <p:nvPr/>
        </p:nvGrpSpPr>
        <p:grpSpPr>
          <a:xfrm>
            <a:off x="6655039" y="3553786"/>
            <a:ext cx="1332000" cy="1332000"/>
            <a:chOff x="6565039" y="3451971"/>
            <a:chExt cx="1332000" cy="1332000"/>
          </a:xfrm>
        </p:grpSpPr>
        <p:sp>
          <p:nvSpPr>
            <p:cNvPr id="114" name="Ovale 113"/>
            <p:cNvSpPr/>
            <p:nvPr/>
          </p:nvSpPr>
          <p:spPr>
            <a:xfrm>
              <a:off x="6579003" y="3486954"/>
              <a:ext cx="1249181" cy="1245063"/>
            </a:xfrm>
            <a:prstGeom prst="ellipse">
              <a:avLst/>
            </a:prstGeom>
            <a:ln w="38100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6565039" y="3451971"/>
              <a:ext cx="1332000" cy="1332000"/>
              <a:chOff x="6544318" y="3488060"/>
              <a:chExt cx="1322778" cy="1260000"/>
            </a:xfrm>
          </p:grpSpPr>
          <p:pic>
            <p:nvPicPr>
              <p:cNvPr id="83" name="Immagine 8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6200000">
                <a:off x="6371403" y="3660975"/>
                <a:ext cx="1260000" cy="914169"/>
              </a:xfrm>
              <a:prstGeom prst="rect">
                <a:avLst/>
              </a:prstGeom>
            </p:spPr>
          </p:pic>
          <p:pic>
            <p:nvPicPr>
              <p:cNvPr id="84" name="Immagine 8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6200000">
                <a:off x="6780011" y="3660975"/>
                <a:ext cx="1260000" cy="914170"/>
              </a:xfrm>
              <a:prstGeom prst="rect">
                <a:avLst/>
              </a:prstGeom>
            </p:spPr>
          </p:pic>
        </p:grpSp>
        <p:sp>
          <p:nvSpPr>
            <p:cNvPr id="116" name="Ovale 115"/>
            <p:cNvSpPr/>
            <p:nvPr/>
          </p:nvSpPr>
          <p:spPr>
            <a:xfrm>
              <a:off x="7114177" y="4048407"/>
              <a:ext cx="214090" cy="20989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800"/>
            </a:p>
          </p:txBody>
        </p:sp>
      </p:grpSp>
      <p:sp>
        <p:nvSpPr>
          <p:cNvPr id="128" name="CasellaDiTesto 127"/>
          <p:cNvSpPr txBox="1"/>
          <p:nvPr/>
        </p:nvSpPr>
        <p:spPr>
          <a:xfrm>
            <a:off x="7611905" y="3305005"/>
            <a:ext cx="96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Orbitale</a:t>
            </a:r>
            <a:endParaRPr lang="it-IT" b="1" dirty="0"/>
          </a:p>
        </p:txBody>
      </p:sp>
      <p:sp>
        <p:nvSpPr>
          <p:cNvPr id="85" name="CasellaDiTesto 84"/>
          <p:cNvSpPr txBox="1"/>
          <p:nvPr/>
        </p:nvSpPr>
        <p:spPr>
          <a:xfrm>
            <a:off x="1667152" y="676464"/>
            <a:ext cx="325730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</a:t>
            </a:r>
            <a:endParaRPr lang="it-IT" sz="2400" dirty="0"/>
          </a:p>
        </p:txBody>
      </p:sp>
      <p:grpSp>
        <p:nvGrpSpPr>
          <p:cNvPr id="26" name="Gruppo 25"/>
          <p:cNvGrpSpPr/>
          <p:nvPr/>
        </p:nvGrpSpPr>
        <p:grpSpPr>
          <a:xfrm>
            <a:off x="3582052" y="541367"/>
            <a:ext cx="3721525" cy="2418893"/>
            <a:chOff x="3273276" y="463183"/>
            <a:chExt cx="3721525" cy="2418893"/>
          </a:xfrm>
        </p:grpSpPr>
        <p:pic>
          <p:nvPicPr>
            <p:cNvPr id="164" name="Immagine 16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4128678" y="795138"/>
              <a:ext cx="2418893" cy="1754984"/>
            </a:xfrm>
            <a:prstGeom prst="rect">
              <a:avLst/>
            </a:prstGeom>
          </p:spPr>
        </p:pic>
        <p:pic>
          <p:nvPicPr>
            <p:cNvPr id="163" name="Immagine 16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6200000">
              <a:off x="3718761" y="795138"/>
              <a:ext cx="2418893" cy="1754984"/>
            </a:xfrm>
            <a:prstGeom prst="rect">
              <a:avLst/>
            </a:prstGeom>
          </p:spPr>
        </p:pic>
        <p:pic>
          <p:nvPicPr>
            <p:cNvPr id="165" name="Immagine 16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6200000">
              <a:off x="4907862" y="795138"/>
              <a:ext cx="2418893" cy="1754984"/>
            </a:xfrm>
            <a:prstGeom prst="rect">
              <a:avLst/>
            </a:prstGeom>
          </p:spPr>
        </p:pic>
        <p:pic>
          <p:nvPicPr>
            <p:cNvPr id="162" name="Immagine 16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2941321" y="795138"/>
              <a:ext cx="2418893" cy="1754984"/>
            </a:xfrm>
            <a:prstGeom prst="rect">
              <a:avLst/>
            </a:prstGeom>
          </p:spPr>
        </p:pic>
      </p:grp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14"/>
          <a:srcRect l="33314" t="30548" r="32282" b="41646"/>
          <a:stretch/>
        </p:blipFill>
        <p:spPr>
          <a:xfrm>
            <a:off x="5989894" y="1385507"/>
            <a:ext cx="495000" cy="495000"/>
          </a:xfrm>
          <a:prstGeom prst="rect">
            <a:avLst/>
          </a:prstGeom>
        </p:spPr>
      </p:pic>
      <p:pic>
        <p:nvPicPr>
          <p:cNvPr id="174" name="Immagine 173"/>
          <p:cNvPicPr>
            <a:picLocks noChangeAspect="1"/>
          </p:cNvPicPr>
          <p:nvPr/>
        </p:nvPicPr>
        <p:blipFill rotWithShape="1">
          <a:blip r:embed="rId14"/>
          <a:srcRect l="33314" t="30548" r="32282" b="41646"/>
          <a:stretch/>
        </p:blipFill>
        <p:spPr>
          <a:xfrm>
            <a:off x="4461467" y="1396083"/>
            <a:ext cx="495000" cy="495000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15"/>
          <a:srcRect l="36630" t="42177" r="35116" b="47677"/>
          <a:stretch/>
        </p:blipFill>
        <p:spPr>
          <a:xfrm>
            <a:off x="7293104" y="1734796"/>
            <a:ext cx="360000" cy="180001"/>
          </a:xfrm>
          <a:prstGeom prst="rect">
            <a:avLst/>
          </a:prstGeom>
        </p:spPr>
      </p:pic>
      <p:pic>
        <p:nvPicPr>
          <p:cNvPr id="175" name="Immagine 174"/>
          <p:cNvPicPr>
            <a:picLocks noChangeAspect="1"/>
          </p:cNvPicPr>
          <p:nvPr/>
        </p:nvPicPr>
        <p:blipFill rotWithShape="1">
          <a:blip r:embed="rId15"/>
          <a:srcRect l="36630" t="42177" r="35116" b="47677"/>
          <a:stretch/>
        </p:blipFill>
        <p:spPr>
          <a:xfrm>
            <a:off x="3268349" y="1726314"/>
            <a:ext cx="360000" cy="180001"/>
          </a:xfrm>
          <a:prstGeom prst="rect">
            <a:avLst/>
          </a:prstGeom>
        </p:spPr>
      </p:pic>
      <p:pic>
        <p:nvPicPr>
          <p:cNvPr id="176" name="Immagine 175"/>
          <p:cNvPicPr>
            <a:picLocks noChangeAspect="1"/>
          </p:cNvPicPr>
          <p:nvPr/>
        </p:nvPicPr>
        <p:blipFill rotWithShape="1">
          <a:blip r:embed="rId14"/>
          <a:srcRect l="33314" t="30548" r="32282" b="41646"/>
          <a:stretch/>
        </p:blipFill>
        <p:spPr>
          <a:xfrm>
            <a:off x="511575" y="1643583"/>
            <a:ext cx="495000" cy="495000"/>
          </a:xfrm>
          <a:prstGeom prst="rect">
            <a:avLst/>
          </a:prstGeom>
        </p:spPr>
      </p:pic>
      <p:pic>
        <p:nvPicPr>
          <p:cNvPr id="177" name="Immagine 176"/>
          <p:cNvPicPr>
            <a:picLocks noChangeAspect="1"/>
          </p:cNvPicPr>
          <p:nvPr/>
        </p:nvPicPr>
        <p:blipFill rotWithShape="1">
          <a:blip r:embed="rId15"/>
          <a:srcRect l="36630" t="42177" r="35116" b="47677"/>
          <a:stretch/>
        </p:blipFill>
        <p:spPr>
          <a:xfrm>
            <a:off x="1226006" y="850123"/>
            <a:ext cx="360000" cy="180001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10166357" y="3589060"/>
            <a:ext cx="1169430" cy="1261453"/>
            <a:chOff x="10166357" y="3525572"/>
            <a:chExt cx="1169430" cy="1261453"/>
          </a:xfrm>
        </p:grpSpPr>
        <p:cxnSp>
          <p:nvCxnSpPr>
            <p:cNvPr id="10" name="Connettore 1 9"/>
            <p:cNvCxnSpPr>
              <a:stCxn id="107" idx="6"/>
              <a:endCxn id="106" idx="2"/>
            </p:cNvCxnSpPr>
            <p:nvPr/>
          </p:nvCxnSpPr>
          <p:spPr>
            <a:xfrm flipV="1">
              <a:off x="10306082" y="4194088"/>
              <a:ext cx="928595" cy="2583"/>
            </a:xfrm>
            <a:prstGeom prst="line">
              <a:avLst/>
            </a:prstGeom>
            <a:ln w="38100">
              <a:solidFill>
                <a:srgbClr val="FF0000">
                  <a:alpha val="99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CasellaDiTesto 80"/>
            <p:cNvSpPr txBox="1"/>
            <p:nvPr/>
          </p:nvSpPr>
          <p:spPr>
            <a:xfrm>
              <a:off x="10166357" y="387892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</a:t>
              </a:r>
              <a:endParaRPr lang="it-IT" dirty="0"/>
            </a:p>
          </p:txBody>
        </p:sp>
        <p:pic>
          <p:nvPicPr>
            <p:cNvPr id="180" name="Immagine 17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6200000">
              <a:off x="10039866" y="3699940"/>
              <a:ext cx="1260000" cy="914170"/>
            </a:xfrm>
            <a:prstGeom prst="rect">
              <a:avLst/>
            </a:prstGeom>
          </p:spPr>
        </p:pic>
        <p:pic>
          <p:nvPicPr>
            <p:cNvPr id="186" name="Immagine 18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10248703" y="3698487"/>
              <a:ext cx="1260000" cy="914169"/>
            </a:xfrm>
            <a:prstGeom prst="rect">
              <a:avLst/>
            </a:prstGeom>
          </p:spPr>
        </p:pic>
        <p:sp>
          <p:nvSpPr>
            <p:cNvPr id="107" name="Ovale 106"/>
            <p:cNvSpPr/>
            <p:nvPr/>
          </p:nvSpPr>
          <p:spPr>
            <a:xfrm>
              <a:off x="10204972" y="4146271"/>
              <a:ext cx="101110" cy="100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80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10629024" y="387892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3</a:t>
              </a:r>
              <a:endParaRPr lang="it-IT" dirty="0"/>
            </a:p>
          </p:txBody>
        </p:sp>
        <p:sp>
          <p:nvSpPr>
            <p:cNvPr id="80" name="CasellaDiTesto 79"/>
            <p:cNvSpPr txBox="1"/>
            <p:nvPr/>
          </p:nvSpPr>
          <p:spPr>
            <a:xfrm>
              <a:off x="11005538" y="387892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</a:t>
              </a:r>
              <a:endParaRPr lang="it-IT" dirty="0"/>
            </a:p>
          </p:txBody>
        </p:sp>
        <p:sp>
          <p:nvSpPr>
            <p:cNvPr id="106" name="Ovale 105"/>
            <p:cNvSpPr/>
            <p:nvPr/>
          </p:nvSpPr>
          <p:spPr>
            <a:xfrm>
              <a:off x="11234677" y="4143688"/>
              <a:ext cx="101110" cy="100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800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8241784" y="3552739"/>
            <a:ext cx="1319216" cy="1334094"/>
            <a:chOff x="7998305" y="3568965"/>
            <a:chExt cx="1319216" cy="1334094"/>
          </a:xfrm>
        </p:grpSpPr>
        <p:grpSp>
          <p:nvGrpSpPr>
            <p:cNvPr id="87" name="Gruppo 86"/>
            <p:cNvGrpSpPr/>
            <p:nvPr/>
          </p:nvGrpSpPr>
          <p:grpSpPr>
            <a:xfrm>
              <a:off x="7998305" y="3571059"/>
              <a:ext cx="1318030" cy="1332000"/>
              <a:chOff x="6579003" y="3451971"/>
              <a:chExt cx="1318030" cy="1332000"/>
            </a:xfrm>
          </p:grpSpPr>
          <p:sp>
            <p:nvSpPr>
              <p:cNvPr id="88" name="Ovale 87"/>
              <p:cNvSpPr/>
              <p:nvPr/>
            </p:nvSpPr>
            <p:spPr>
              <a:xfrm>
                <a:off x="6579003" y="3486954"/>
                <a:ext cx="1249181" cy="1245063"/>
              </a:xfrm>
              <a:prstGeom prst="ellipse">
                <a:avLst/>
              </a:prstGeom>
              <a:ln w="38100">
                <a:solidFill>
                  <a:srgbClr val="BFBFB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94" name="Immagine 9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6200000">
                <a:off x="6770762" y="3657699"/>
                <a:ext cx="1332000" cy="920543"/>
              </a:xfrm>
              <a:prstGeom prst="rect">
                <a:avLst/>
              </a:prstGeom>
            </p:spPr>
          </p:pic>
          <p:sp>
            <p:nvSpPr>
              <p:cNvPr id="90" name="Ovale 89"/>
              <p:cNvSpPr/>
              <p:nvPr/>
            </p:nvSpPr>
            <p:spPr>
              <a:xfrm>
                <a:off x="7114177" y="4048407"/>
                <a:ext cx="214090" cy="209893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800"/>
              </a:p>
            </p:txBody>
          </p:sp>
        </p:grpSp>
        <p:pic>
          <p:nvPicPr>
            <p:cNvPr id="95" name="Immagine 9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5400000" flipH="1">
              <a:off x="8191250" y="3774694"/>
              <a:ext cx="1332000" cy="920542"/>
            </a:xfrm>
            <a:prstGeom prst="rect">
              <a:avLst/>
            </a:prstGeom>
          </p:spPr>
        </p:pic>
      </p:grpSp>
      <p:cxnSp>
        <p:nvCxnSpPr>
          <p:cNvPr id="82" name="Connettore 1 81"/>
          <p:cNvCxnSpPr>
            <a:stCxn id="221" idx="2"/>
            <a:endCxn id="222" idx="6"/>
          </p:cNvCxnSpPr>
          <p:nvPr/>
        </p:nvCxnSpPr>
        <p:spPr>
          <a:xfrm flipH="1" flipV="1">
            <a:off x="1700569" y="2291709"/>
            <a:ext cx="661195" cy="1893"/>
          </a:xfrm>
          <a:prstGeom prst="line">
            <a:avLst/>
          </a:prstGeom>
          <a:ln w="317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1 96"/>
          <p:cNvCxnSpPr>
            <a:stCxn id="144" idx="0"/>
            <a:endCxn id="148" idx="5"/>
          </p:cNvCxnSpPr>
          <p:nvPr/>
        </p:nvCxnSpPr>
        <p:spPr>
          <a:xfrm flipH="1" flipV="1">
            <a:off x="1689879" y="2006981"/>
            <a:ext cx="301872" cy="61978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1 104"/>
          <p:cNvCxnSpPr>
            <a:stCxn id="145" idx="7"/>
            <a:endCxn id="148" idx="3"/>
          </p:cNvCxnSpPr>
          <p:nvPr/>
        </p:nvCxnSpPr>
        <p:spPr>
          <a:xfrm flipV="1">
            <a:off x="623187" y="2006981"/>
            <a:ext cx="990323" cy="64543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o 19"/>
          <p:cNvGrpSpPr/>
          <p:nvPr/>
        </p:nvGrpSpPr>
        <p:grpSpPr>
          <a:xfrm>
            <a:off x="7912161" y="537309"/>
            <a:ext cx="3741092" cy="2493233"/>
            <a:chOff x="7912161" y="458479"/>
            <a:chExt cx="3741092" cy="2493233"/>
          </a:xfrm>
        </p:grpSpPr>
        <p:pic>
          <p:nvPicPr>
            <p:cNvPr id="98" name="Immagine 9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7591999" y="790434"/>
              <a:ext cx="2418893" cy="1754984"/>
            </a:xfrm>
            <a:prstGeom prst="rect">
              <a:avLst/>
            </a:prstGeom>
          </p:spPr>
        </p:pic>
        <p:pic>
          <p:nvPicPr>
            <p:cNvPr id="96" name="Immagine 9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6200000">
              <a:off x="9558540" y="790434"/>
              <a:ext cx="2418893" cy="1754984"/>
            </a:xfrm>
            <a:prstGeom prst="rect">
              <a:avLst/>
            </a:prstGeom>
          </p:spPr>
        </p:pic>
        <p:cxnSp>
          <p:nvCxnSpPr>
            <p:cNvPr id="133" name="Connettore 1 132"/>
            <p:cNvCxnSpPr/>
            <p:nvPr/>
          </p:nvCxnSpPr>
          <p:spPr>
            <a:xfrm flipV="1">
              <a:off x="9782422" y="549822"/>
              <a:ext cx="0" cy="23020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CasellaDiTesto 149"/>
            <p:cNvSpPr txBox="1"/>
            <p:nvPr/>
          </p:nvSpPr>
          <p:spPr>
            <a:xfrm>
              <a:off x="9105013" y="1358098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11°</a:t>
              </a:r>
              <a:endParaRPr lang="it-IT" dirty="0"/>
            </a:p>
          </p:txBody>
        </p:sp>
        <p:cxnSp>
          <p:nvCxnSpPr>
            <p:cNvPr id="100" name="Connettore 1 99"/>
            <p:cNvCxnSpPr/>
            <p:nvPr/>
          </p:nvCxnSpPr>
          <p:spPr>
            <a:xfrm flipV="1">
              <a:off x="9782422" y="934764"/>
              <a:ext cx="846602" cy="19171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Immagine 10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6860000">
              <a:off x="9566314" y="863503"/>
              <a:ext cx="2418893" cy="1754984"/>
            </a:xfrm>
            <a:prstGeom prst="rect">
              <a:avLst/>
            </a:prstGeom>
          </p:spPr>
        </p:pic>
        <p:pic>
          <p:nvPicPr>
            <p:cNvPr id="102" name="Immagine 10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5540000">
              <a:off x="7580206" y="864774"/>
              <a:ext cx="2418893" cy="1754984"/>
            </a:xfrm>
            <a:prstGeom prst="rect">
              <a:avLst/>
            </a:prstGeom>
          </p:spPr>
        </p:pic>
        <p:sp>
          <p:nvSpPr>
            <p:cNvPr id="149" name="CasellaDiTesto 148"/>
            <p:cNvSpPr txBox="1"/>
            <p:nvPr/>
          </p:nvSpPr>
          <p:spPr>
            <a:xfrm>
              <a:off x="9956346" y="1331537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11°</a:t>
              </a:r>
              <a:endParaRPr lang="it-IT" dirty="0"/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4145164" y="6228570"/>
            <a:ext cx="157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Numero Aureo</a:t>
            </a:r>
            <a:endParaRPr lang="it-IT" dirty="0"/>
          </a:p>
        </p:txBody>
      </p:sp>
      <p:pic>
        <p:nvPicPr>
          <p:cNvPr id="86" name="Immagine 85">
            <a:hlinkClick r:id="rId16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98" y="6152110"/>
            <a:ext cx="445792" cy="44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3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/>
          <p:cNvSpPr txBox="1"/>
          <p:nvPr/>
        </p:nvSpPr>
        <p:spPr>
          <a:xfrm>
            <a:off x="725035" y="73484"/>
            <a:ext cx="1088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Caratteristiche modulo base Tetraedro  (Gluone) per Energia-Massa</a:t>
            </a:r>
            <a:endParaRPr lang="it-IT" sz="2800" b="1" dirty="0"/>
          </a:p>
        </p:txBody>
      </p:sp>
      <p:sp>
        <p:nvSpPr>
          <p:cNvPr id="71" name="Rettangolo 70"/>
          <p:cNvSpPr/>
          <p:nvPr/>
        </p:nvSpPr>
        <p:spPr>
          <a:xfrm>
            <a:off x="187059" y="2889739"/>
            <a:ext cx="3574358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Carica vertice -1    B</a:t>
            </a:r>
            <a:r>
              <a:rPr lang="it-IT" sz="2000" b="1" dirty="0" smtClean="0">
                <a:solidFill>
                  <a:srgbClr val="FF0000"/>
                </a:solidFill>
              </a:rPr>
              <a:t>aricentro </a:t>
            </a:r>
            <a:r>
              <a:rPr lang="it-IT" sz="2000" b="1" dirty="0">
                <a:solidFill>
                  <a:srgbClr val="FF0000"/>
                </a:solidFill>
              </a:rPr>
              <a:t>= +</a:t>
            </a:r>
            <a:r>
              <a:rPr lang="it-IT" sz="2000" b="1" dirty="0" smtClean="0">
                <a:solidFill>
                  <a:srgbClr val="FF0000"/>
                </a:solidFill>
              </a:rPr>
              <a:t>1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93" name="Rettangolo 292"/>
          <p:cNvSpPr/>
          <p:nvPr/>
        </p:nvSpPr>
        <p:spPr>
          <a:xfrm>
            <a:off x="4071281" y="2873980"/>
            <a:ext cx="2827819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Elemento base Gluone</a:t>
            </a:r>
            <a:endParaRPr lang="it-IT" sz="2000" b="1" dirty="0"/>
          </a:p>
        </p:txBody>
      </p:sp>
      <p:sp>
        <p:nvSpPr>
          <p:cNvPr id="294" name="Rettangolo 293"/>
          <p:cNvSpPr/>
          <p:nvPr/>
        </p:nvSpPr>
        <p:spPr>
          <a:xfrm>
            <a:off x="8020108" y="2527762"/>
            <a:ext cx="383033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Angolo di blocco 2 Gluoni= 15°+15°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1001000" y="6299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167795" y="3351757"/>
                <a:ext cx="6194748" cy="351705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Calcolo Quanto Gluone: </a:t>
                </a:r>
                <a:r>
                  <a:rPr lang="it-IT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Qua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nto = SG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it-IT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= </a:t>
                </a:r>
                <a:r>
                  <a:rPr lang="it-IT" b="1" dirty="0"/>
                  <a:t>0,53</a:t>
                </a:r>
                <a:endParaRPr lang="it-IT" b="1" dirty="0" smtClean="0"/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Lati tetraedro=</a:t>
                </a:r>
                <a:r>
                  <a:rPr lang="it-IT" b="1" dirty="0" smtClean="0"/>
                  <a:t>1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Angoli 12: </a:t>
                </a:r>
                <a:r>
                  <a:rPr lang="it-IT" b="1" dirty="0" smtClean="0"/>
                  <a:t>60°  (3 </a:t>
                </a:r>
                <a:r>
                  <a:rPr lang="it-IT" b="1" dirty="0" err="1" smtClean="0"/>
                  <a:t>dietrali</a:t>
                </a:r>
                <a:r>
                  <a:rPr lang="it-IT" b="1" dirty="0" smtClean="0"/>
                  <a:t> da 70°32’)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Raggio interno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GO=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it-IT" b="1" dirty="0" smtClean="0">
                    <a:solidFill>
                      <a:srgbClr val="FF0000"/>
                    </a:solidFill>
                  </a:rPr>
                  <a:t>=</a:t>
                </a:r>
                <a:r>
                  <a:rPr lang="it-IT" b="1" dirty="0" smtClean="0"/>
                  <a:t>0,20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Raggio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esterno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GA=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it-IT" b="1" dirty="0">
                    <a:solidFill>
                      <a:srgbClr val="FF0000"/>
                    </a:solidFill>
                  </a:rPr>
                  <a:t>=</a:t>
                </a:r>
                <a:r>
                  <a:rPr lang="it-IT" b="1" dirty="0" smtClean="0"/>
                  <a:t>0,61</a:t>
                </a:r>
                <a:endParaRPr lang="it-IT" b="1" dirty="0"/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Apotema faccia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SE/AE=½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it-IT" b="1" dirty="0" smtClean="0">
                    <a:solidFill>
                      <a:srgbClr val="FF0000"/>
                    </a:solidFill>
                  </a:rPr>
                  <a:t>=</a:t>
                </a:r>
                <a:r>
                  <a:rPr lang="it-IT" b="1" dirty="0" smtClean="0">
                    <a:solidFill>
                      <a:schemeClr val="tx1"/>
                    </a:solidFill>
                  </a:rPr>
                  <a:t>0,86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Altezza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SO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rad>
                    <m:r>
                      <m:rPr>
                        <m:nor/>
                      </m:rPr>
                      <a:rPr lang="it-IT" b="1" dirty="0">
                        <a:solidFill>
                          <a:srgbClr val="FF0000"/>
                        </a:solidFill>
                      </a:rPr>
                      <m:t>=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𝟖𝟐</m:t>
                    </m:r>
                  </m:oMath>
                </a14:m>
                <a:endParaRPr lang="it-IT" b="1" dirty="0" smtClean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Baricentro </a:t>
                </a:r>
                <a:r>
                  <a:rPr lang="it-IT" b="1" dirty="0">
                    <a:solidFill>
                      <a:srgbClr val="FF0000"/>
                    </a:solidFill>
                  </a:rPr>
                  <a:t>SG=GA= ¾ SO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it-IT" b="1" dirty="0" smtClean="0">
                    <a:solidFill>
                      <a:srgbClr val="FF0000"/>
                    </a:solidFill>
                  </a:rPr>
                  <a:t>=</a:t>
                </a:r>
                <a:r>
                  <a:rPr lang="it-IT" b="1" dirty="0" smtClean="0"/>
                  <a:t>0,61 Quanto </a:t>
                </a:r>
                <a:r>
                  <a:rPr lang="it-IT" b="1" dirty="0"/>
                  <a:t>di </a:t>
                </a:r>
                <a:r>
                  <a:rPr lang="it-IT" b="1" dirty="0" smtClean="0"/>
                  <a:t>Gluone</a:t>
                </a:r>
                <a:endParaRPr lang="it-IT" b="1" dirty="0"/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A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O </a:t>
                </a:r>
                <a:r>
                  <a:rPr lang="it-IT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=</a:t>
                </a:r>
                <a:r>
                  <a:rPr lang="it-IT" b="1" dirty="0" smtClean="0"/>
                  <a:t>0,58</a:t>
                </a:r>
                <a:endParaRPr lang="it-IT" b="1" dirty="0"/>
              </a:p>
              <a:p>
                <a:endParaRPr lang="it-IT" b="1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95" y="3351757"/>
                <a:ext cx="6194748" cy="3517053"/>
              </a:xfrm>
              <a:prstGeom prst="rect">
                <a:avLst/>
              </a:prstGeom>
              <a:blipFill rotWithShape="0">
                <a:blip r:embed="rId3"/>
                <a:stretch>
                  <a:fillRect l="-2362" t="-5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7" y="3509695"/>
            <a:ext cx="445792" cy="4457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ttangolo 91"/>
              <p:cNvSpPr/>
              <p:nvPr/>
            </p:nvSpPr>
            <p:spPr>
              <a:xfrm>
                <a:off x="6758841" y="5020204"/>
                <a:ext cx="2357269" cy="98650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it-IT" sz="2000" b="1" dirty="0" smtClean="0">
                    <a:solidFill>
                      <a:srgbClr val="FF0000"/>
                    </a:solidFill>
                  </a:rPr>
                  <a:t>Legame flessibile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it-IT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it-IT" sz="2000" b="1" dirty="0" smtClean="0">
                    <a:solidFill>
                      <a:srgbClr val="FF0000"/>
                    </a:solidFill>
                  </a:rPr>
                  <a:t> SO&lt;L&lt;2SG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rad>
                  </m:oMath>
                </a14:m>
                <a:endParaRPr lang="it-IT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2" name="Rettangolo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841" y="5020204"/>
                <a:ext cx="2357269" cy="986504"/>
              </a:xfrm>
              <a:prstGeom prst="rect">
                <a:avLst/>
              </a:prstGeom>
              <a:blipFill rotWithShape="0">
                <a:blip r:embed="rId6"/>
                <a:stretch>
                  <a:fillRect t="-80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ttangolo 92"/>
              <p:cNvSpPr/>
              <p:nvPr/>
            </p:nvSpPr>
            <p:spPr>
              <a:xfrm>
                <a:off x="9501631" y="5017928"/>
                <a:ext cx="2187551" cy="100852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it-IT" sz="2000" b="1" dirty="0" smtClean="0">
                    <a:solidFill>
                      <a:srgbClr val="FF0000"/>
                    </a:solidFill>
                  </a:rPr>
                  <a:t>Legame rigido</a:t>
                </a:r>
              </a:p>
              <a:p>
                <a:pPr algn="ctr"/>
                <a:r>
                  <a:rPr lang="it-IT" sz="2000" b="1" dirty="0" smtClean="0">
                    <a:solidFill>
                      <a:srgbClr val="FF0000"/>
                    </a:solidFill>
                  </a:rPr>
                  <a:t>SO+GO=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endParaRPr lang="it-IT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3" name="Rettangolo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1631" y="5017928"/>
                <a:ext cx="2187551" cy="1008529"/>
              </a:xfrm>
              <a:prstGeom prst="rect">
                <a:avLst/>
              </a:prstGeom>
              <a:blipFill rotWithShape="0">
                <a:blip r:embed="rId7"/>
                <a:stretch>
                  <a:fillRect t="-78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CasellaDiTesto 107"/>
              <p:cNvSpPr txBox="1"/>
              <p:nvPr/>
            </p:nvSpPr>
            <p:spPr>
              <a:xfrm>
                <a:off x="6748063" y="5873193"/>
                <a:ext cx="4946817" cy="77175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it-IT"/>
                </a:defPPr>
                <a:lvl1pPr algn="ctr">
                  <a:defRPr sz="2000" b="1">
                    <a:solidFill>
                      <a:srgbClr val="FF0000"/>
                    </a:solidFill>
                  </a:defRPr>
                </a:lvl1pPr>
              </a:lstStyle>
              <a:p>
                <a:r>
                  <a:rPr lang="it-IT" dirty="0" smtClean="0"/>
                  <a:t>Calcolo Quanto Gluone: </a:t>
                </a:r>
              </a:p>
              <a:p>
                <a:r>
                  <a:rPr lang="it-IT" dirty="0"/>
                  <a:t>Legami flessibile + rigido: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it-IT" b="1" i="0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0" smtClean="0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it-IT" dirty="0"/>
                  <a:t>&lt;L&lt;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0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it-IT" b="1" i="0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0" smtClean="0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08" name="CasellaDiTesto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063" y="5873193"/>
                <a:ext cx="4946817" cy="771750"/>
              </a:xfrm>
              <a:prstGeom prst="rect">
                <a:avLst/>
              </a:prstGeom>
              <a:blipFill rotWithShape="0">
                <a:blip r:embed="rId8"/>
                <a:stretch>
                  <a:fillRect t="-10236" b="-86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po 10"/>
          <p:cNvGrpSpPr/>
          <p:nvPr/>
        </p:nvGrpSpPr>
        <p:grpSpPr>
          <a:xfrm>
            <a:off x="6417828" y="3188245"/>
            <a:ext cx="1860743" cy="1788267"/>
            <a:chOff x="7069536" y="3258012"/>
            <a:chExt cx="1860743" cy="1788267"/>
          </a:xfrm>
        </p:grpSpPr>
        <p:grpSp>
          <p:nvGrpSpPr>
            <p:cNvPr id="4" name="Gruppo 3"/>
            <p:cNvGrpSpPr/>
            <p:nvPr/>
          </p:nvGrpSpPr>
          <p:grpSpPr>
            <a:xfrm>
              <a:off x="7099853" y="3258012"/>
              <a:ext cx="1802595" cy="1788267"/>
              <a:chOff x="6300768" y="3237609"/>
              <a:chExt cx="1802595" cy="1788267"/>
            </a:xfrm>
          </p:grpSpPr>
          <p:sp>
            <p:nvSpPr>
              <p:cNvPr id="112" name="Anello 111"/>
              <p:cNvSpPr/>
              <p:nvPr/>
            </p:nvSpPr>
            <p:spPr>
              <a:xfrm>
                <a:off x="6321363" y="3243876"/>
                <a:ext cx="1782000" cy="1782000"/>
              </a:xfrm>
              <a:prstGeom prst="donut">
                <a:avLst>
                  <a:gd name="adj" fmla="val 8787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Ovale 113"/>
              <p:cNvSpPr/>
              <p:nvPr/>
            </p:nvSpPr>
            <p:spPr>
              <a:xfrm>
                <a:off x="6509902" y="3433326"/>
                <a:ext cx="1404000" cy="1404000"/>
              </a:xfrm>
              <a:prstGeom prst="ellipse">
                <a:avLst/>
              </a:prstGeom>
              <a:ln w="38100">
                <a:solidFill>
                  <a:srgbClr val="FF0000">
                    <a:alpha val="99000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" name="Ovale 114"/>
              <p:cNvSpPr/>
              <p:nvPr/>
            </p:nvSpPr>
            <p:spPr>
              <a:xfrm>
                <a:off x="6300768" y="3237609"/>
                <a:ext cx="1780403" cy="1782000"/>
              </a:xfrm>
              <a:prstGeom prst="ellipse">
                <a:avLst/>
              </a:prstGeom>
              <a:ln w="38100">
                <a:solidFill>
                  <a:srgbClr val="FF0000">
                    <a:alpha val="99000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98" name="Immagine 9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7022726" y="3485141"/>
              <a:ext cx="1377972" cy="1284352"/>
            </a:xfrm>
            <a:prstGeom prst="rect">
              <a:avLst/>
            </a:prstGeom>
          </p:spPr>
        </p:pic>
        <p:pic>
          <p:nvPicPr>
            <p:cNvPr id="99" name="Immagine 9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7600478" y="3485638"/>
              <a:ext cx="1377972" cy="1281631"/>
            </a:xfrm>
            <a:prstGeom prst="rect">
              <a:avLst/>
            </a:prstGeom>
          </p:spPr>
        </p:pic>
        <p:sp>
          <p:nvSpPr>
            <p:cNvPr id="116" name="Ovale 115"/>
            <p:cNvSpPr/>
            <p:nvPr/>
          </p:nvSpPr>
          <p:spPr>
            <a:xfrm>
              <a:off x="7917246" y="4090766"/>
              <a:ext cx="162267" cy="159349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800"/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7463053" y="2886268"/>
            <a:ext cx="163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Fascia orbitale</a:t>
            </a:r>
            <a:endParaRPr lang="it-IT" b="1" dirty="0"/>
          </a:p>
        </p:txBody>
      </p:sp>
      <p:sp>
        <p:nvSpPr>
          <p:cNvPr id="156" name="CasellaDiTesto 155"/>
          <p:cNvSpPr txBox="1"/>
          <p:nvPr/>
        </p:nvSpPr>
        <p:spPr>
          <a:xfrm>
            <a:off x="1013803" y="136013"/>
            <a:ext cx="420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/>
              <a:t>-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839" y="559862"/>
            <a:ext cx="2094254" cy="2218753"/>
          </a:xfrm>
          <a:prstGeom prst="rect">
            <a:avLst/>
          </a:prstGeom>
        </p:spPr>
      </p:pic>
      <p:sp>
        <p:nvSpPr>
          <p:cNvPr id="175" name="CasellaDiTesto 174"/>
          <p:cNvSpPr txBox="1"/>
          <p:nvPr/>
        </p:nvSpPr>
        <p:spPr>
          <a:xfrm>
            <a:off x="1239987" y="2233184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O</a:t>
            </a:r>
            <a:endParaRPr lang="it-IT" sz="2400" dirty="0"/>
          </a:p>
        </p:txBody>
      </p:sp>
      <p:sp>
        <p:nvSpPr>
          <p:cNvPr id="176" name="CasellaDiTesto 175"/>
          <p:cNvSpPr txBox="1"/>
          <p:nvPr/>
        </p:nvSpPr>
        <p:spPr>
          <a:xfrm>
            <a:off x="1253466" y="1593988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G</a:t>
            </a:r>
            <a:endParaRPr lang="it-IT" sz="2400" dirty="0"/>
          </a:p>
        </p:txBody>
      </p:sp>
      <p:sp>
        <p:nvSpPr>
          <p:cNvPr id="177" name="CasellaDiTesto 176"/>
          <p:cNvSpPr txBox="1"/>
          <p:nvPr/>
        </p:nvSpPr>
        <p:spPr>
          <a:xfrm>
            <a:off x="89510" y="2421819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</a:t>
            </a:r>
            <a:endParaRPr lang="it-IT" sz="2400" dirty="0"/>
          </a:p>
        </p:txBody>
      </p:sp>
      <p:sp>
        <p:nvSpPr>
          <p:cNvPr id="178" name="CasellaDiTesto 177"/>
          <p:cNvSpPr txBox="1"/>
          <p:nvPr/>
        </p:nvSpPr>
        <p:spPr>
          <a:xfrm>
            <a:off x="2401494" y="2421819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B</a:t>
            </a:r>
            <a:endParaRPr lang="it-IT" sz="2400" dirty="0"/>
          </a:p>
        </p:txBody>
      </p:sp>
      <p:sp>
        <p:nvSpPr>
          <p:cNvPr id="179" name="CasellaDiTesto 178"/>
          <p:cNvSpPr txBox="1"/>
          <p:nvPr/>
        </p:nvSpPr>
        <p:spPr>
          <a:xfrm>
            <a:off x="1808872" y="1774275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C</a:t>
            </a:r>
            <a:endParaRPr lang="it-IT" sz="2400" dirty="0"/>
          </a:p>
        </p:txBody>
      </p:sp>
      <p:sp>
        <p:nvSpPr>
          <p:cNvPr id="180" name="CasellaDiTesto 179"/>
          <p:cNvSpPr txBox="1"/>
          <p:nvPr/>
        </p:nvSpPr>
        <p:spPr>
          <a:xfrm>
            <a:off x="1623478" y="439743"/>
            <a:ext cx="325730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</a:t>
            </a:r>
            <a:endParaRPr lang="it-IT" sz="2400" dirty="0"/>
          </a:p>
        </p:txBody>
      </p:sp>
      <p:sp>
        <p:nvSpPr>
          <p:cNvPr id="181" name="CasellaDiTesto 180"/>
          <p:cNvSpPr txBox="1"/>
          <p:nvPr/>
        </p:nvSpPr>
        <p:spPr>
          <a:xfrm>
            <a:off x="1013664" y="1497275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 smtClean="0">
                <a:solidFill>
                  <a:srgbClr val="FF0000"/>
                </a:solidFill>
              </a:rPr>
              <a:t>+</a:t>
            </a:r>
            <a:endParaRPr lang="it-IT" sz="6000" b="1" dirty="0">
              <a:solidFill>
                <a:srgbClr val="FF0000"/>
              </a:solidFill>
            </a:endParaRPr>
          </a:p>
        </p:txBody>
      </p:sp>
      <p:grpSp>
        <p:nvGrpSpPr>
          <p:cNvPr id="185" name="Gruppo 184"/>
          <p:cNvGrpSpPr/>
          <p:nvPr/>
        </p:nvGrpSpPr>
        <p:grpSpPr>
          <a:xfrm>
            <a:off x="2991000" y="648214"/>
            <a:ext cx="4803764" cy="1981460"/>
            <a:chOff x="3491588" y="648214"/>
            <a:chExt cx="4803764" cy="1981460"/>
          </a:xfrm>
        </p:grpSpPr>
        <p:grpSp>
          <p:nvGrpSpPr>
            <p:cNvPr id="186" name="Gruppo 185"/>
            <p:cNvGrpSpPr/>
            <p:nvPr/>
          </p:nvGrpSpPr>
          <p:grpSpPr>
            <a:xfrm>
              <a:off x="3885080" y="648214"/>
              <a:ext cx="3965920" cy="1981460"/>
              <a:chOff x="3930080" y="648214"/>
              <a:chExt cx="3965920" cy="1981460"/>
            </a:xfrm>
          </p:grpSpPr>
          <p:pic>
            <p:nvPicPr>
              <p:cNvPr id="196" name="Immagine 19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200000">
                <a:off x="5139213" y="716934"/>
                <a:ext cx="1980000" cy="1845478"/>
              </a:xfrm>
              <a:prstGeom prst="rect">
                <a:avLst/>
              </a:prstGeom>
            </p:spPr>
          </p:pic>
          <p:pic>
            <p:nvPicPr>
              <p:cNvPr id="195" name="Immagine 19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5985216" y="718890"/>
                <a:ext cx="1980000" cy="1841568"/>
              </a:xfrm>
              <a:prstGeom prst="rect">
                <a:avLst/>
              </a:prstGeom>
            </p:spPr>
          </p:pic>
          <p:pic>
            <p:nvPicPr>
              <p:cNvPr id="197" name="Immagine 19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4699656" y="718890"/>
                <a:ext cx="1980000" cy="1841568"/>
              </a:xfrm>
              <a:prstGeom prst="rect">
                <a:avLst/>
              </a:prstGeom>
            </p:spPr>
          </p:pic>
          <p:pic>
            <p:nvPicPr>
              <p:cNvPr id="198" name="Immagine 19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200000">
                <a:off x="3862819" y="715475"/>
                <a:ext cx="1980000" cy="1845478"/>
              </a:xfrm>
              <a:prstGeom prst="rect">
                <a:avLst/>
              </a:prstGeom>
            </p:spPr>
          </p:pic>
        </p:grpSp>
        <p:grpSp>
          <p:nvGrpSpPr>
            <p:cNvPr id="187" name="Gruppo 186"/>
            <p:cNvGrpSpPr/>
            <p:nvPr/>
          </p:nvGrpSpPr>
          <p:grpSpPr>
            <a:xfrm>
              <a:off x="3491588" y="1068294"/>
              <a:ext cx="4803764" cy="1158811"/>
              <a:chOff x="3491588" y="1068294"/>
              <a:chExt cx="4803764" cy="1158811"/>
            </a:xfrm>
          </p:grpSpPr>
          <p:sp>
            <p:nvSpPr>
              <p:cNvPr id="188" name="CasellaDiTesto 187"/>
              <p:cNvSpPr txBox="1"/>
              <p:nvPr/>
            </p:nvSpPr>
            <p:spPr>
              <a:xfrm>
                <a:off x="3491588" y="1073608"/>
                <a:ext cx="44435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6600" b="1" dirty="0"/>
                  <a:t>-</a:t>
                </a:r>
              </a:p>
            </p:txBody>
          </p:sp>
          <p:grpSp>
            <p:nvGrpSpPr>
              <p:cNvPr id="189" name="Gruppo 188"/>
              <p:cNvGrpSpPr/>
              <p:nvPr/>
            </p:nvGrpSpPr>
            <p:grpSpPr>
              <a:xfrm>
                <a:off x="4537806" y="1068294"/>
                <a:ext cx="3757546" cy="1158811"/>
                <a:chOff x="4102215" y="992748"/>
                <a:chExt cx="3757546" cy="1158811"/>
              </a:xfrm>
            </p:grpSpPr>
            <p:sp>
              <p:nvSpPr>
                <p:cNvPr id="190" name="CasellaDiTesto 189"/>
                <p:cNvSpPr txBox="1"/>
                <p:nvPr/>
              </p:nvSpPr>
              <p:spPr>
                <a:xfrm>
                  <a:off x="4102215" y="1036369"/>
                  <a:ext cx="606256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6600" b="1" dirty="0" smtClean="0">
                      <a:solidFill>
                        <a:srgbClr val="FF0000"/>
                      </a:solidFill>
                    </a:rPr>
                    <a:t>+</a:t>
                  </a:r>
                  <a:endParaRPr lang="it-IT" sz="6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1" name="CasellaDiTesto 190"/>
                <p:cNvSpPr txBox="1"/>
                <p:nvPr/>
              </p:nvSpPr>
              <p:spPr>
                <a:xfrm>
                  <a:off x="6162444" y="992748"/>
                  <a:ext cx="444352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6600" b="1" dirty="0"/>
                    <a:t>-</a:t>
                  </a:r>
                </a:p>
              </p:txBody>
            </p:sp>
            <p:sp>
              <p:nvSpPr>
                <p:cNvPr id="192" name="CasellaDiTesto 191"/>
                <p:cNvSpPr txBox="1"/>
                <p:nvPr/>
              </p:nvSpPr>
              <p:spPr>
                <a:xfrm>
                  <a:off x="4881845" y="1003832"/>
                  <a:ext cx="444352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6600" b="1" dirty="0"/>
                    <a:t>-</a:t>
                  </a:r>
                </a:p>
              </p:txBody>
            </p:sp>
            <p:sp>
              <p:nvSpPr>
                <p:cNvPr id="193" name="CasellaDiTesto 192"/>
                <p:cNvSpPr txBox="1"/>
                <p:nvPr/>
              </p:nvSpPr>
              <p:spPr>
                <a:xfrm>
                  <a:off x="5430488" y="1043563"/>
                  <a:ext cx="606256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6600" b="1" dirty="0" smtClean="0">
                      <a:solidFill>
                        <a:srgbClr val="FF0000"/>
                      </a:solidFill>
                    </a:rPr>
                    <a:t>+</a:t>
                  </a:r>
                  <a:endParaRPr lang="it-IT" sz="6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4" name="CasellaDiTesto 193"/>
                <p:cNvSpPr txBox="1"/>
                <p:nvPr/>
              </p:nvSpPr>
              <p:spPr>
                <a:xfrm>
                  <a:off x="7415409" y="993384"/>
                  <a:ext cx="444352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6600" b="1" dirty="0"/>
                    <a:t>-</a:t>
                  </a:r>
                </a:p>
              </p:txBody>
            </p:sp>
          </p:grpSp>
        </p:grpSp>
      </p:grpSp>
      <p:grpSp>
        <p:nvGrpSpPr>
          <p:cNvPr id="13" name="Gruppo 12"/>
          <p:cNvGrpSpPr/>
          <p:nvPr/>
        </p:nvGrpSpPr>
        <p:grpSpPr>
          <a:xfrm>
            <a:off x="10292700" y="3393392"/>
            <a:ext cx="1602193" cy="1377973"/>
            <a:chOff x="10292700" y="3393392"/>
            <a:chExt cx="1602193" cy="1377973"/>
          </a:xfrm>
        </p:grpSpPr>
        <p:pic>
          <p:nvPicPr>
            <p:cNvPr id="202" name="Immagine 20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10248201" y="3441563"/>
              <a:ext cx="1377972" cy="1281631"/>
            </a:xfrm>
            <a:prstGeom prst="rect">
              <a:avLst/>
            </a:prstGeom>
          </p:spPr>
        </p:pic>
        <p:pic>
          <p:nvPicPr>
            <p:cNvPr id="203" name="Immagine 20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10562542" y="3440202"/>
              <a:ext cx="1377972" cy="1284352"/>
            </a:xfrm>
            <a:prstGeom prst="rect">
              <a:avLst/>
            </a:prstGeom>
          </p:spPr>
        </p:pic>
        <p:cxnSp>
          <p:nvCxnSpPr>
            <p:cNvPr id="10" name="Connettore 1 9"/>
            <p:cNvCxnSpPr/>
            <p:nvPr/>
          </p:nvCxnSpPr>
          <p:spPr>
            <a:xfrm>
              <a:off x="10359812" y="4121290"/>
              <a:ext cx="1450428" cy="3504"/>
            </a:xfrm>
            <a:prstGeom prst="line">
              <a:avLst/>
            </a:prstGeom>
            <a:ln w="38100">
              <a:solidFill>
                <a:srgbClr val="FF0000">
                  <a:alpha val="99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e 105"/>
            <p:cNvSpPr/>
            <p:nvPr/>
          </p:nvSpPr>
          <p:spPr>
            <a:xfrm>
              <a:off x="11793783" y="4071757"/>
              <a:ext cx="101110" cy="100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800"/>
            </a:p>
          </p:txBody>
        </p:sp>
        <p:sp>
          <p:nvSpPr>
            <p:cNvPr id="107" name="Ovale 106"/>
            <p:cNvSpPr/>
            <p:nvPr/>
          </p:nvSpPr>
          <p:spPr>
            <a:xfrm>
              <a:off x="10292700" y="4074572"/>
              <a:ext cx="101110" cy="100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80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10956456" y="382337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3</a:t>
              </a:r>
              <a:endParaRPr lang="it-IT" dirty="0"/>
            </a:p>
          </p:txBody>
        </p:sp>
        <p:sp>
          <p:nvSpPr>
            <p:cNvPr id="80" name="CasellaDiTesto 79"/>
            <p:cNvSpPr txBox="1"/>
            <p:nvPr/>
          </p:nvSpPr>
          <p:spPr>
            <a:xfrm>
              <a:off x="11492734" y="382337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</a:t>
              </a:r>
              <a:endParaRPr lang="it-IT" dirty="0"/>
            </a:p>
          </p:txBody>
        </p:sp>
        <p:sp>
          <p:nvSpPr>
            <p:cNvPr id="81" name="CasellaDiTesto 80"/>
            <p:cNvSpPr txBox="1"/>
            <p:nvPr/>
          </p:nvSpPr>
          <p:spPr>
            <a:xfrm>
              <a:off x="10357592" y="382337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</a:t>
              </a:r>
              <a:endParaRPr lang="it-IT" dirty="0"/>
            </a:p>
          </p:txBody>
        </p:sp>
      </p:grpSp>
      <p:grpSp>
        <p:nvGrpSpPr>
          <p:cNvPr id="131" name="Gruppo 130"/>
          <p:cNvGrpSpPr/>
          <p:nvPr/>
        </p:nvGrpSpPr>
        <p:grpSpPr>
          <a:xfrm>
            <a:off x="8373501" y="3188245"/>
            <a:ext cx="1830427" cy="1788267"/>
            <a:chOff x="7099853" y="3258012"/>
            <a:chExt cx="1830427" cy="1788267"/>
          </a:xfrm>
        </p:grpSpPr>
        <p:grpSp>
          <p:nvGrpSpPr>
            <p:cNvPr id="132" name="Gruppo 131"/>
            <p:cNvGrpSpPr/>
            <p:nvPr/>
          </p:nvGrpSpPr>
          <p:grpSpPr>
            <a:xfrm>
              <a:off x="7099853" y="3258012"/>
              <a:ext cx="1802595" cy="1788267"/>
              <a:chOff x="6300768" y="3237609"/>
              <a:chExt cx="1802595" cy="1788267"/>
            </a:xfrm>
          </p:grpSpPr>
          <p:sp>
            <p:nvSpPr>
              <p:cNvPr id="151" name="Anello 150"/>
              <p:cNvSpPr/>
              <p:nvPr/>
            </p:nvSpPr>
            <p:spPr>
              <a:xfrm>
                <a:off x="6321363" y="3243876"/>
                <a:ext cx="1782000" cy="1782000"/>
              </a:xfrm>
              <a:prstGeom prst="donut">
                <a:avLst>
                  <a:gd name="adj" fmla="val 8787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Ovale 151"/>
              <p:cNvSpPr/>
              <p:nvPr/>
            </p:nvSpPr>
            <p:spPr>
              <a:xfrm>
                <a:off x="6509902" y="3433326"/>
                <a:ext cx="1404000" cy="1404000"/>
              </a:xfrm>
              <a:prstGeom prst="ellipse">
                <a:avLst/>
              </a:prstGeom>
              <a:ln w="38100">
                <a:solidFill>
                  <a:srgbClr val="FF0000">
                    <a:alpha val="99000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" name="Ovale 152"/>
              <p:cNvSpPr/>
              <p:nvPr/>
            </p:nvSpPr>
            <p:spPr>
              <a:xfrm>
                <a:off x="6300768" y="3237609"/>
                <a:ext cx="1780403" cy="1782000"/>
              </a:xfrm>
              <a:prstGeom prst="ellipse">
                <a:avLst/>
              </a:prstGeom>
              <a:ln w="38100">
                <a:solidFill>
                  <a:srgbClr val="FF0000">
                    <a:alpha val="99000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49" name="Immagine 1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7600479" y="3485638"/>
              <a:ext cx="1377972" cy="1281631"/>
            </a:xfrm>
            <a:prstGeom prst="rect">
              <a:avLst/>
            </a:prstGeom>
          </p:spPr>
        </p:pic>
        <p:sp>
          <p:nvSpPr>
            <p:cNvPr id="150" name="Ovale 149"/>
            <p:cNvSpPr/>
            <p:nvPr/>
          </p:nvSpPr>
          <p:spPr>
            <a:xfrm>
              <a:off x="7917246" y="4090766"/>
              <a:ext cx="162267" cy="159349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800"/>
            </a:p>
          </p:txBody>
        </p:sp>
      </p:grpSp>
      <p:sp>
        <p:nvSpPr>
          <p:cNvPr id="66" name="CasellaDiTesto 65"/>
          <p:cNvSpPr txBox="1"/>
          <p:nvPr/>
        </p:nvSpPr>
        <p:spPr>
          <a:xfrm>
            <a:off x="11380218" y="0"/>
            <a:ext cx="86004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Da fare</a:t>
            </a:r>
            <a:endParaRPr lang="it-IT" dirty="0"/>
          </a:p>
        </p:txBody>
      </p:sp>
      <p:sp>
        <p:nvSpPr>
          <p:cNvPr id="67" name="CasellaDiTesto 66"/>
          <p:cNvSpPr txBox="1"/>
          <p:nvPr/>
        </p:nvSpPr>
        <p:spPr>
          <a:xfrm>
            <a:off x="2187033" y="2089247"/>
            <a:ext cx="335348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E</a:t>
            </a:r>
            <a:endParaRPr lang="it-IT" sz="2400" dirty="0"/>
          </a:p>
        </p:txBody>
      </p:sp>
      <p:cxnSp>
        <p:nvCxnSpPr>
          <p:cNvPr id="68" name="Connettore 1 67"/>
          <p:cNvCxnSpPr>
            <a:stCxn id="177" idx="3"/>
          </p:cNvCxnSpPr>
          <p:nvPr/>
        </p:nvCxnSpPr>
        <p:spPr>
          <a:xfrm flipV="1">
            <a:off x="452110" y="2453299"/>
            <a:ext cx="1102837" cy="199353"/>
          </a:xfrm>
          <a:prstGeom prst="line">
            <a:avLst/>
          </a:prstGeom>
          <a:ln w="317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1 81"/>
          <p:cNvCxnSpPr>
            <a:stCxn id="177" idx="3"/>
            <a:endCxn id="181" idx="3"/>
          </p:cNvCxnSpPr>
          <p:nvPr/>
        </p:nvCxnSpPr>
        <p:spPr>
          <a:xfrm flipV="1">
            <a:off x="452110" y="2005107"/>
            <a:ext cx="1129338" cy="647545"/>
          </a:xfrm>
          <a:prstGeom prst="line">
            <a:avLst/>
          </a:prstGeom>
          <a:ln w="317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uppo 64"/>
          <p:cNvGrpSpPr/>
          <p:nvPr/>
        </p:nvGrpSpPr>
        <p:grpSpPr>
          <a:xfrm>
            <a:off x="8051138" y="507807"/>
            <a:ext cx="3972146" cy="2302094"/>
            <a:chOff x="8051138" y="507807"/>
            <a:chExt cx="3972146" cy="2302094"/>
          </a:xfrm>
        </p:grpSpPr>
        <p:sp>
          <p:nvSpPr>
            <p:cNvPr id="289" name="CasellaDiTesto 288"/>
            <p:cNvSpPr txBox="1"/>
            <p:nvPr/>
          </p:nvSpPr>
          <p:spPr>
            <a:xfrm>
              <a:off x="9573365" y="1282895"/>
              <a:ext cx="18473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8000" b="1" dirty="0">
                <a:solidFill>
                  <a:srgbClr val="FF0000"/>
                </a:solidFill>
              </a:endParaRPr>
            </a:p>
          </p:txBody>
        </p:sp>
        <p:sp>
          <p:nvSpPr>
            <p:cNvPr id="183" name="CasellaDiTesto 182"/>
            <p:cNvSpPr txBox="1"/>
            <p:nvPr/>
          </p:nvSpPr>
          <p:spPr>
            <a:xfrm>
              <a:off x="10186614" y="1189141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15°</a:t>
              </a:r>
              <a:endParaRPr lang="it-IT" dirty="0"/>
            </a:p>
          </p:txBody>
        </p:sp>
        <p:sp>
          <p:nvSpPr>
            <p:cNvPr id="184" name="CasellaDiTesto 183"/>
            <p:cNvSpPr txBox="1"/>
            <p:nvPr/>
          </p:nvSpPr>
          <p:spPr>
            <a:xfrm>
              <a:off x="9407911" y="1179000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15°</a:t>
              </a:r>
              <a:endParaRPr lang="it-IT" dirty="0"/>
            </a:p>
          </p:txBody>
        </p:sp>
        <p:pic>
          <p:nvPicPr>
            <p:cNvPr id="94" name="Immagine 9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10112500" y="603514"/>
              <a:ext cx="1980000" cy="1841568"/>
            </a:xfrm>
            <a:prstGeom prst="rect">
              <a:avLst/>
            </a:prstGeom>
          </p:spPr>
        </p:pic>
        <p:pic>
          <p:nvPicPr>
            <p:cNvPr id="95" name="Immagine 9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7990103" y="600099"/>
              <a:ext cx="1980000" cy="1845478"/>
            </a:xfrm>
            <a:prstGeom prst="rect">
              <a:avLst/>
            </a:prstGeom>
          </p:spPr>
        </p:pic>
        <p:cxnSp>
          <p:nvCxnSpPr>
            <p:cNvPr id="96" name="Connettore 1 95"/>
            <p:cNvCxnSpPr/>
            <p:nvPr/>
          </p:nvCxnSpPr>
          <p:spPr>
            <a:xfrm flipV="1">
              <a:off x="10041733" y="507807"/>
              <a:ext cx="0" cy="23020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Immagine 10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7100000">
              <a:off x="10111518" y="713439"/>
              <a:ext cx="1980000" cy="1841568"/>
            </a:xfrm>
            <a:prstGeom prst="rect">
              <a:avLst/>
            </a:prstGeom>
          </p:spPr>
        </p:pic>
        <p:pic>
          <p:nvPicPr>
            <p:cNvPr id="102" name="Immagine 10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5300000">
              <a:off x="7983877" y="711777"/>
              <a:ext cx="1980000" cy="1845478"/>
            </a:xfrm>
            <a:prstGeom prst="rect">
              <a:avLst/>
            </a:prstGeom>
          </p:spPr>
        </p:pic>
      </p:grpSp>
      <p:sp>
        <p:nvSpPr>
          <p:cNvPr id="73" name="CasellaDiTesto 72"/>
          <p:cNvSpPr txBox="1"/>
          <p:nvPr/>
        </p:nvSpPr>
        <p:spPr>
          <a:xfrm>
            <a:off x="4111925" y="6370174"/>
            <a:ext cx="157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Numero Aureo</a:t>
            </a:r>
            <a:endParaRPr lang="it-IT" dirty="0"/>
          </a:p>
        </p:txBody>
      </p:sp>
      <p:pic>
        <p:nvPicPr>
          <p:cNvPr id="74" name="Immagine 73">
            <a:hlinkClick r:id="rId12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59" y="6293714"/>
            <a:ext cx="445792" cy="44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asellaDiTesto 413"/>
          <p:cNvSpPr txBox="1"/>
          <p:nvPr/>
        </p:nvSpPr>
        <p:spPr>
          <a:xfrm>
            <a:off x="3683148" y="139313"/>
            <a:ext cx="4635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Coesistenza Gravitone Gluone</a:t>
            </a:r>
            <a:endParaRPr lang="it-IT" sz="2800" b="1" dirty="0"/>
          </a:p>
        </p:txBody>
      </p:sp>
      <p:sp>
        <p:nvSpPr>
          <p:cNvPr id="415" name="CasellaDiTesto 414"/>
          <p:cNvSpPr txBox="1"/>
          <p:nvPr/>
        </p:nvSpPr>
        <p:spPr>
          <a:xfrm>
            <a:off x="3990730" y="566271"/>
            <a:ext cx="426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dirty="0" smtClean="0"/>
              <a:t>Piramide Quadra verso Tetraedro (vista </a:t>
            </a:r>
            <a:r>
              <a:rPr lang="it-IT" dirty="0"/>
              <a:t>3</a:t>
            </a:r>
            <a:r>
              <a:rPr lang="it-IT" dirty="0" smtClean="0"/>
              <a:t>D)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395" y="2537524"/>
            <a:ext cx="3517697" cy="2566638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7583285" y="659475"/>
            <a:ext cx="3485630" cy="2535670"/>
            <a:chOff x="5225840" y="1619880"/>
            <a:chExt cx="3485630" cy="2535670"/>
          </a:xfrm>
        </p:grpSpPr>
        <p:cxnSp>
          <p:nvCxnSpPr>
            <p:cNvPr id="11" name="Connettore 1 10"/>
            <p:cNvCxnSpPr>
              <a:stCxn id="30" idx="2"/>
              <a:endCxn id="29" idx="7"/>
            </p:cNvCxnSpPr>
            <p:nvPr/>
          </p:nvCxnSpPr>
          <p:spPr>
            <a:xfrm flipH="1">
              <a:off x="5364116" y="3115846"/>
              <a:ext cx="3221469" cy="901429"/>
            </a:xfrm>
            <a:prstGeom prst="line">
              <a:avLst/>
            </a:prstGeom>
            <a:ln w="158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o 11"/>
            <p:cNvGrpSpPr/>
            <p:nvPr/>
          </p:nvGrpSpPr>
          <p:grpSpPr>
            <a:xfrm>
              <a:off x="5225840" y="1619880"/>
              <a:ext cx="3485630" cy="2535670"/>
              <a:chOff x="5664812" y="2090102"/>
              <a:chExt cx="3485630" cy="2535670"/>
            </a:xfrm>
          </p:grpSpPr>
          <p:cxnSp>
            <p:nvCxnSpPr>
              <p:cNvPr id="16" name="Connettore 1 15"/>
              <p:cNvCxnSpPr>
                <a:stCxn id="32" idx="3"/>
                <a:endCxn id="29" idx="7"/>
              </p:cNvCxnSpPr>
              <p:nvPr/>
            </p:nvCxnSpPr>
            <p:spPr>
              <a:xfrm flipH="1">
                <a:off x="5803088" y="3637796"/>
                <a:ext cx="614863" cy="849701"/>
              </a:xfrm>
              <a:prstGeom prst="line">
                <a:avLst/>
              </a:prstGeom>
              <a:ln w="317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1 16"/>
              <p:cNvCxnSpPr>
                <a:stCxn id="30" idx="6"/>
                <a:endCxn id="32" idx="6"/>
              </p:cNvCxnSpPr>
              <p:nvPr/>
            </p:nvCxnSpPr>
            <p:spPr>
              <a:xfrm flipH="1">
                <a:off x="6525499" y="3578470"/>
                <a:ext cx="2624828" cy="14778"/>
              </a:xfrm>
              <a:prstGeom prst="line">
                <a:avLst/>
              </a:prstGeom>
              <a:ln w="317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1 17"/>
              <p:cNvCxnSpPr>
                <a:stCxn id="24" idx="4"/>
              </p:cNvCxnSpPr>
              <p:nvPr/>
            </p:nvCxnSpPr>
            <p:spPr>
              <a:xfrm flipH="1">
                <a:off x="7447334" y="2234102"/>
                <a:ext cx="2704" cy="1786138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18"/>
              <p:cNvCxnSpPr>
                <a:stCxn id="23" idx="1"/>
                <a:endCxn id="32" idx="6"/>
              </p:cNvCxnSpPr>
              <p:nvPr/>
            </p:nvCxnSpPr>
            <p:spPr>
              <a:xfrm flipH="1" flipV="1">
                <a:off x="6525499" y="3593248"/>
                <a:ext cx="1858491" cy="891819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e 19"/>
              <p:cNvSpPr/>
              <p:nvPr/>
            </p:nvSpPr>
            <p:spPr>
              <a:xfrm>
                <a:off x="7378943" y="3518449"/>
                <a:ext cx="144000" cy="144000"/>
              </a:xfrm>
              <a:prstGeom prst="ellipse">
                <a:avLst/>
              </a:prstGeom>
              <a:solidFill>
                <a:srgbClr val="41719C"/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1" name="Connettore 1 20"/>
              <p:cNvCxnSpPr>
                <a:stCxn id="24" idx="4"/>
                <a:endCxn id="23" idx="4"/>
              </p:cNvCxnSpPr>
              <p:nvPr/>
            </p:nvCxnSpPr>
            <p:spPr>
              <a:xfrm>
                <a:off x="7450038" y="2234102"/>
                <a:ext cx="991228" cy="2389240"/>
              </a:xfrm>
              <a:prstGeom prst="line">
                <a:avLst/>
              </a:prstGeom>
              <a:noFill/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" name="Connettore 1 21"/>
              <p:cNvCxnSpPr>
                <a:stCxn id="24" idx="3"/>
                <a:endCxn id="32" idx="3"/>
              </p:cNvCxnSpPr>
              <p:nvPr/>
            </p:nvCxnSpPr>
            <p:spPr>
              <a:xfrm flipH="1">
                <a:off x="6417951" y="2213014"/>
                <a:ext cx="981175" cy="1424782"/>
              </a:xfrm>
              <a:prstGeom prst="line">
                <a:avLst/>
              </a:prstGeom>
              <a:ln w="317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e 22"/>
              <p:cNvSpPr/>
              <p:nvPr/>
            </p:nvSpPr>
            <p:spPr>
              <a:xfrm>
                <a:off x="8360266" y="4461343"/>
                <a:ext cx="162000" cy="161999"/>
              </a:xfrm>
              <a:prstGeom prst="ellipse">
                <a:avLst/>
              </a:prstGeom>
              <a:solidFill>
                <a:srgbClr val="FF0000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Ovale 23"/>
              <p:cNvSpPr/>
              <p:nvPr/>
            </p:nvSpPr>
            <p:spPr>
              <a:xfrm>
                <a:off x="7378038" y="209010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5" name="Connettore 1 24"/>
              <p:cNvCxnSpPr>
                <a:stCxn id="24" idx="5"/>
                <a:endCxn id="30" idx="1"/>
              </p:cNvCxnSpPr>
              <p:nvPr/>
            </p:nvCxnSpPr>
            <p:spPr>
              <a:xfrm>
                <a:off x="7500950" y="2213014"/>
                <a:ext cx="1539339" cy="1327474"/>
              </a:xfrm>
              <a:prstGeom prst="line">
                <a:avLst/>
              </a:prstGeom>
              <a:noFill/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" name="Connettore 1 25"/>
              <p:cNvCxnSpPr>
                <a:stCxn id="23" idx="7"/>
                <a:endCxn id="30" idx="7"/>
              </p:cNvCxnSpPr>
              <p:nvPr/>
            </p:nvCxnSpPr>
            <p:spPr>
              <a:xfrm flipV="1">
                <a:off x="8498542" y="3535115"/>
                <a:ext cx="630680" cy="949952"/>
              </a:xfrm>
              <a:prstGeom prst="line">
                <a:avLst/>
              </a:prstGeom>
              <a:noFill/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Connettore 1 26"/>
              <p:cNvCxnSpPr>
                <a:stCxn id="29" idx="2"/>
                <a:endCxn id="23" idx="2"/>
              </p:cNvCxnSpPr>
              <p:nvPr/>
            </p:nvCxnSpPr>
            <p:spPr>
              <a:xfrm flipV="1">
                <a:off x="5664812" y="4542343"/>
                <a:ext cx="2695454" cy="2430"/>
              </a:xfrm>
              <a:prstGeom prst="line">
                <a:avLst/>
              </a:prstGeom>
              <a:noFill/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" name="Connettore 1 27"/>
              <p:cNvCxnSpPr>
                <a:stCxn id="24" idx="3"/>
              </p:cNvCxnSpPr>
              <p:nvPr/>
            </p:nvCxnSpPr>
            <p:spPr>
              <a:xfrm flipH="1">
                <a:off x="5682460" y="2213014"/>
                <a:ext cx="1716666" cy="2364545"/>
              </a:xfrm>
              <a:prstGeom prst="line">
                <a:avLst/>
              </a:prstGeom>
              <a:noFill/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9" name="Ovale 28"/>
              <p:cNvSpPr/>
              <p:nvPr/>
            </p:nvSpPr>
            <p:spPr>
              <a:xfrm>
                <a:off x="5664812" y="4463773"/>
                <a:ext cx="162000" cy="161999"/>
              </a:xfrm>
              <a:prstGeom prst="ellipse">
                <a:avLst/>
              </a:prstGeom>
              <a:solidFill>
                <a:srgbClr val="FF0000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Ovale 29"/>
              <p:cNvSpPr/>
              <p:nvPr/>
            </p:nvSpPr>
            <p:spPr>
              <a:xfrm rot="21392555">
                <a:off x="9024442" y="3519268"/>
                <a:ext cx="126000" cy="126001"/>
              </a:xfrm>
              <a:prstGeom prst="ellipse">
                <a:avLst/>
              </a:prstGeom>
              <a:solidFill>
                <a:srgbClr val="FF0000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Ovale 30"/>
              <p:cNvSpPr/>
              <p:nvPr/>
            </p:nvSpPr>
            <p:spPr>
              <a:xfrm>
                <a:off x="7412552" y="4000944"/>
                <a:ext cx="72786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Ovale 31"/>
              <p:cNvSpPr/>
              <p:nvPr/>
            </p:nvSpPr>
            <p:spPr>
              <a:xfrm>
                <a:off x="6399499" y="3530247"/>
                <a:ext cx="126000" cy="126001"/>
              </a:xfrm>
              <a:prstGeom prst="ellipse">
                <a:avLst/>
              </a:prstGeom>
              <a:solidFill>
                <a:srgbClr val="FF0000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3" name="Connettore 1 12"/>
            <p:cNvCxnSpPr>
              <a:stCxn id="31" idx="3"/>
              <a:endCxn id="14" idx="7"/>
            </p:cNvCxnSpPr>
            <p:nvPr/>
          </p:nvCxnSpPr>
          <p:spPr>
            <a:xfrm flipH="1">
              <a:off x="6746605" y="3592178"/>
              <a:ext cx="237634" cy="4648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e 13"/>
            <p:cNvSpPr/>
            <p:nvPr/>
          </p:nvSpPr>
          <p:spPr>
            <a:xfrm>
              <a:off x="6684478" y="4046480"/>
              <a:ext cx="72786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1 14"/>
            <p:cNvCxnSpPr/>
            <p:nvPr/>
          </p:nvCxnSpPr>
          <p:spPr>
            <a:xfrm flipH="1">
              <a:off x="5376000" y="3383320"/>
              <a:ext cx="380701" cy="5650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o 52"/>
          <p:cNvGrpSpPr/>
          <p:nvPr/>
        </p:nvGrpSpPr>
        <p:grpSpPr>
          <a:xfrm>
            <a:off x="7716000" y="3568816"/>
            <a:ext cx="2836528" cy="3007030"/>
            <a:chOff x="2226000" y="3430349"/>
            <a:chExt cx="2836528" cy="3007030"/>
          </a:xfrm>
        </p:grpSpPr>
        <p:sp>
          <p:nvSpPr>
            <p:cNvPr id="54" name="Ovale 53"/>
            <p:cNvSpPr/>
            <p:nvPr/>
          </p:nvSpPr>
          <p:spPr>
            <a:xfrm>
              <a:off x="4130043" y="5378503"/>
              <a:ext cx="126000" cy="126000"/>
            </a:xfrm>
            <a:prstGeom prst="ellipse">
              <a:avLst/>
            </a:prstGeom>
            <a:solidFill>
              <a:srgbClr val="FF0000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1 54"/>
            <p:cNvCxnSpPr>
              <a:stCxn id="56" idx="4"/>
            </p:cNvCxnSpPr>
            <p:nvPr/>
          </p:nvCxnSpPr>
          <p:spPr>
            <a:xfrm flipH="1">
              <a:off x="3854938" y="3574349"/>
              <a:ext cx="12938" cy="2433616"/>
            </a:xfrm>
            <a:prstGeom prst="line">
              <a:avLst/>
            </a:prstGeom>
            <a:ln w="158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e 55"/>
            <p:cNvSpPr/>
            <p:nvPr/>
          </p:nvSpPr>
          <p:spPr>
            <a:xfrm>
              <a:off x="3795876" y="3430349"/>
              <a:ext cx="144000" cy="144000"/>
            </a:xfrm>
            <a:prstGeom prst="ellipse">
              <a:avLst/>
            </a:prstGeom>
            <a:solidFill>
              <a:srgbClr val="41719C"/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7" name="Connettore 1 56"/>
            <p:cNvCxnSpPr>
              <a:stCxn id="59" idx="3"/>
              <a:endCxn id="54" idx="5"/>
            </p:cNvCxnSpPr>
            <p:nvPr/>
          </p:nvCxnSpPr>
          <p:spPr>
            <a:xfrm flipH="1" flipV="1">
              <a:off x="4237591" y="5486051"/>
              <a:ext cx="702716" cy="800601"/>
            </a:xfrm>
            <a:prstGeom prst="line">
              <a:avLst/>
            </a:prstGeom>
            <a:ln w="317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57"/>
            <p:cNvCxnSpPr>
              <a:stCxn id="54" idx="3"/>
              <a:endCxn id="60" idx="7"/>
            </p:cNvCxnSpPr>
            <p:nvPr/>
          </p:nvCxnSpPr>
          <p:spPr>
            <a:xfrm flipH="1">
              <a:off x="2371677" y="5486051"/>
              <a:ext cx="1776818" cy="786672"/>
            </a:xfrm>
            <a:prstGeom prst="line">
              <a:avLst/>
            </a:prstGeom>
            <a:ln w="317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e 58"/>
            <p:cNvSpPr/>
            <p:nvPr/>
          </p:nvSpPr>
          <p:spPr>
            <a:xfrm rot="864586" flipV="1">
              <a:off x="4900528" y="6275380"/>
              <a:ext cx="162000" cy="161999"/>
            </a:xfrm>
            <a:prstGeom prst="ellipse">
              <a:avLst/>
            </a:prstGeom>
            <a:solidFill>
              <a:srgbClr val="FF0000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Ovale 59"/>
            <p:cNvSpPr/>
            <p:nvPr/>
          </p:nvSpPr>
          <p:spPr>
            <a:xfrm rot="479078">
              <a:off x="2226000" y="6240488"/>
              <a:ext cx="162000" cy="161999"/>
            </a:xfrm>
            <a:prstGeom prst="ellipse">
              <a:avLst/>
            </a:prstGeom>
            <a:solidFill>
              <a:srgbClr val="FF0000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1" name="Connettore 1 60"/>
            <p:cNvCxnSpPr/>
            <p:nvPr/>
          </p:nvCxnSpPr>
          <p:spPr>
            <a:xfrm flipV="1">
              <a:off x="3636436" y="5504503"/>
              <a:ext cx="556607" cy="814308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>
              <a:stCxn id="56" idx="5"/>
              <a:endCxn id="59" idx="3"/>
            </p:cNvCxnSpPr>
            <p:nvPr/>
          </p:nvCxnSpPr>
          <p:spPr>
            <a:xfrm>
              <a:off x="3918788" y="3553261"/>
              <a:ext cx="1021519" cy="2733391"/>
            </a:xfrm>
            <a:prstGeom prst="line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Connettore 1 62"/>
            <p:cNvCxnSpPr>
              <a:stCxn id="56" idx="3"/>
              <a:endCxn id="60" idx="0"/>
            </p:cNvCxnSpPr>
            <p:nvPr/>
          </p:nvCxnSpPr>
          <p:spPr>
            <a:xfrm flipH="1">
              <a:off x="2318251" y="3553261"/>
              <a:ext cx="1498713" cy="2688012"/>
            </a:xfrm>
            <a:prstGeom prst="line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Connettore 1 63"/>
            <p:cNvCxnSpPr>
              <a:stCxn id="54" idx="0"/>
              <a:endCxn id="56" idx="4"/>
            </p:cNvCxnSpPr>
            <p:nvPr/>
          </p:nvCxnSpPr>
          <p:spPr>
            <a:xfrm flipH="1" flipV="1">
              <a:off x="3867876" y="3574349"/>
              <a:ext cx="325167" cy="1804154"/>
            </a:xfrm>
            <a:prstGeom prst="line">
              <a:avLst/>
            </a:prstGeom>
            <a:ln w="317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>
              <a:stCxn id="60" idx="6"/>
              <a:endCxn id="59" idx="2"/>
            </p:cNvCxnSpPr>
            <p:nvPr/>
          </p:nvCxnSpPr>
          <p:spPr>
            <a:xfrm>
              <a:off x="2387215" y="6332740"/>
              <a:ext cx="2515861" cy="3482"/>
            </a:xfrm>
            <a:prstGeom prst="line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Connettore 1 65"/>
            <p:cNvCxnSpPr>
              <a:stCxn id="60" idx="2"/>
            </p:cNvCxnSpPr>
            <p:nvPr/>
          </p:nvCxnSpPr>
          <p:spPr>
            <a:xfrm flipV="1">
              <a:off x="2226785" y="5873453"/>
              <a:ext cx="2395860" cy="436783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>
              <a:endCxn id="59" idx="3"/>
            </p:cNvCxnSpPr>
            <p:nvPr/>
          </p:nvCxnSpPr>
          <p:spPr>
            <a:xfrm>
              <a:off x="3272645" y="5873453"/>
              <a:ext cx="1667662" cy="413199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e 67"/>
            <p:cNvSpPr/>
            <p:nvPr/>
          </p:nvSpPr>
          <p:spPr>
            <a:xfrm>
              <a:off x="3785537" y="5290275"/>
              <a:ext cx="144000" cy="144000"/>
            </a:xfrm>
            <a:prstGeom prst="ellipse">
              <a:avLst/>
            </a:prstGeom>
            <a:solidFill>
              <a:srgbClr val="41719C"/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e 68"/>
            <p:cNvSpPr/>
            <p:nvPr/>
          </p:nvSpPr>
          <p:spPr>
            <a:xfrm>
              <a:off x="3815775" y="5979447"/>
              <a:ext cx="72786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e 69"/>
            <p:cNvSpPr/>
            <p:nvPr/>
          </p:nvSpPr>
          <p:spPr>
            <a:xfrm>
              <a:off x="4552556" y="5849869"/>
              <a:ext cx="72786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e 70"/>
            <p:cNvSpPr/>
            <p:nvPr/>
          </p:nvSpPr>
          <p:spPr>
            <a:xfrm>
              <a:off x="3601271" y="6293049"/>
              <a:ext cx="72786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e 71"/>
            <p:cNvSpPr/>
            <p:nvPr/>
          </p:nvSpPr>
          <p:spPr>
            <a:xfrm>
              <a:off x="3237480" y="5839657"/>
              <a:ext cx="72786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000" y="2099620"/>
            <a:ext cx="2871465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magine 4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811" y="3007039"/>
            <a:ext cx="1993565" cy="1981372"/>
          </a:xfrm>
          <a:prstGeom prst="rect">
            <a:avLst/>
          </a:prstGeom>
        </p:spPr>
      </p:pic>
      <p:sp>
        <p:nvSpPr>
          <p:cNvPr id="414" name="CasellaDiTesto 413"/>
          <p:cNvSpPr txBox="1"/>
          <p:nvPr/>
        </p:nvSpPr>
        <p:spPr>
          <a:xfrm>
            <a:off x="3683148" y="139313"/>
            <a:ext cx="4635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Coesistenza Gravitone Gluone</a:t>
            </a:r>
            <a:endParaRPr lang="it-IT" sz="2800" b="1" dirty="0"/>
          </a:p>
        </p:txBody>
      </p:sp>
      <p:sp>
        <p:nvSpPr>
          <p:cNvPr id="415" name="CasellaDiTesto 414"/>
          <p:cNvSpPr txBox="1"/>
          <p:nvPr/>
        </p:nvSpPr>
        <p:spPr>
          <a:xfrm>
            <a:off x="3142056" y="563585"/>
            <a:ext cx="499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dirty="0" smtClean="0"/>
              <a:t>Piramide Quadra verso Tetraedro (vista della base)</a:t>
            </a:r>
            <a:endParaRPr lang="it-IT" dirty="0"/>
          </a:p>
        </p:txBody>
      </p:sp>
      <p:sp>
        <p:nvSpPr>
          <p:cNvPr id="431" name="CasellaDiTesto 430"/>
          <p:cNvSpPr txBox="1"/>
          <p:nvPr/>
        </p:nvSpPr>
        <p:spPr>
          <a:xfrm>
            <a:off x="2929305" y="1006726"/>
            <a:ext cx="547406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sz="1600" dirty="0" smtClean="0"/>
              <a:t>Il raggio del cerchio che iscrive la base della piramide quadra è</a:t>
            </a:r>
          </a:p>
          <a:p>
            <a:pPr algn="ctr"/>
            <a:r>
              <a:rPr lang="it-IT" sz="1600" dirty="0" smtClean="0"/>
              <a:t> leggermente maggiore </a:t>
            </a:r>
          </a:p>
          <a:p>
            <a:pPr algn="ctr"/>
            <a:r>
              <a:rPr lang="it-IT" sz="1600" dirty="0" smtClean="0"/>
              <a:t>del </a:t>
            </a:r>
            <a:r>
              <a:rPr lang="it-IT" sz="1600" dirty="0"/>
              <a:t>raggio del cerchio che iscrive la base </a:t>
            </a:r>
            <a:r>
              <a:rPr lang="it-IT" sz="1600" dirty="0" smtClean="0"/>
              <a:t>del tetraedro</a:t>
            </a:r>
            <a:endParaRPr lang="it-IT" sz="1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202" y="2909495"/>
            <a:ext cx="2085013" cy="207891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305" y="4264470"/>
            <a:ext cx="2078916" cy="20972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300" y="4373159"/>
            <a:ext cx="1987468" cy="1981372"/>
          </a:xfrm>
          <a:prstGeom prst="rect">
            <a:avLst/>
          </a:prstGeom>
        </p:spPr>
      </p:pic>
      <p:grpSp>
        <p:nvGrpSpPr>
          <p:cNvPr id="675" name="Gruppo 674"/>
          <p:cNvGrpSpPr/>
          <p:nvPr/>
        </p:nvGrpSpPr>
        <p:grpSpPr>
          <a:xfrm>
            <a:off x="5490034" y="2384239"/>
            <a:ext cx="1440000" cy="1252000"/>
            <a:chOff x="5961000" y="1928482"/>
            <a:chExt cx="1440000" cy="1252000"/>
          </a:xfrm>
        </p:grpSpPr>
        <p:sp>
          <p:nvSpPr>
            <p:cNvPr id="681" name="Triangolo isoscele 680"/>
            <p:cNvSpPr/>
            <p:nvPr/>
          </p:nvSpPr>
          <p:spPr>
            <a:xfrm>
              <a:off x="5961000" y="1928482"/>
              <a:ext cx="1440000" cy="1245600"/>
            </a:xfrm>
            <a:prstGeom prst="triangl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82" name="Connettore 1 681"/>
            <p:cNvCxnSpPr/>
            <p:nvPr/>
          </p:nvCxnSpPr>
          <p:spPr>
            <a:xfrm>
              <a:off x="6684443" y="2870882"/>
              <a:ext cx="0" cy="309600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3" name="Ovale 682"/>
            <p:cNvSpPr/>
            <p:nvPr/>
          </p:nvSpPr>
          <p:spPr>
            <a:xfrm rot="2652327">
              <a:off x="6636825" y="2861876"/>
              <a:ext cx="90000" cy="90000"/>
            </a:xfrm>
            <a:prstGeom prst="ellipse">
              <a:avLst/>
            </a:prstGeom>
            <a:solidFill>
              <a:schemeClr val="tx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4" name="Triangolo isoscele 683"/>
            <p:cNvSpPr/>
            <p:nvPr/>
          </p:nvSpPr>
          <p:spPr>
            <a:xfrm>
              <a:off x="6654155" y="1951889"/>
              <a:ext cx="52177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35" name="Rettangolo 734"/>
          <p:cNvSpPr/>
          <p:nvPr/>
        </p:nvSpPr>
        <p:spPr>
          <a:xfrm>
            <a:off x="3147257" y="2637549"/>
            <a:ext cx="1440000" cy="144148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6" name="Ovale 735"/>
          <p:cNvSpPr/>
          <p:nvPr/>
        </p:nvSpPr>
        <p:spPr>
          <a:xfrm rot="20621601">
            <a:off x="3823579" y="3307356"/>
            <a:ext cx="90000" cy="90000"/>
          </a:xfrm>
          <a:prstGeom prst="ellipse">
            <a:avLst/>
          </a:prstGeom>
          <a:solidFill>
            <a:schemeClr val="tx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8" name="CasellaDiTesto 737"/>
          <p:cNvSpPr txBox="1"/>
          <p:nvPr/>
        </p:nvSpPr>
        <p:spPr>
          <a:xfrm>
            <a:off x="2772742" y="2082778"/>
            <a:ext cx="2303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dirty="0" smtClean="0"/>
              <a:t>Base Piramide Quadra</a:t>
            </a:r>
            <a:endParaRPr lang="it-IT" dirty="0"/>
          </a:p>
        </p:txBody>
      </p:sp>
      <p:sp>
        <p:nvSpPr>
          <p:cNvPr id="739" name="CasellaDiTesto 738"/>
          <p:cNvSpPr txBox="1"/>
          <p:nvPr/>
        </p:nvSpPr>
        <p:spPr>
          <a:xfrm>
            <a:off x="5008221" y="2054673"/>
            <a:ext cx="266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dirty="0" smtClean="0"/>
              <a:t>Base Piramide Tetraedro</a:t>
            </a:r>
            <a:endParaRPr lang="it-IT" dirty="0"/>
          </a:p>
        </p:txBody>
      </p:sp>
      <p:sp>
        <p:nvSpPr>
          <p:cNvPr id="740" name="CasellaDiTesto 739"/>
          <p:cNvSpPr txBox="1"/>
          <p:nvPr/>
        </p:nvSpPr>
        <p:spPr>
          <a:xfrm>
            <a:off x="8191812" y="2069138"/>
            <a:ext cx="266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dirty="0" smtClean="0"/>
              <a:t>Base Coesistenza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93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asellaDiTesto 257"/>
          <p:cNvSpPr txBox="1"/>
          <p:nvPr/>
        </p:nvSpPr>
        <p:spPr>
          <a:xfrm>
            <a:off x="10205580" y="194990"/>
            <a:ext cx="2066591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it-IT" sz="4000" dirty="0" smtClean="0"/>
              <a:t>Originale</a:t>
            </a:r>
            <a:endParaRPr lang="it-IT" sz="4000" dirty="0"/>
          </a:p>
        </p:txBody>
      </p:sp>
      <p:grpSp>
        <p:nvGrpSpPr>
          <p:cNvPr id="30" name="Gruppo 29"/>
          <p:cNvGrpSpPr/>
          <p:nvPr/>
        </p:nvGrpSpPr>
        <p:grpSpPr>
          <a:xfrm>
            <a:off x="8751000" y="3406793"/>
            <a:ext cx="2836529" cy="2639591"/>
            <a:chOff x="8777633" y="3887436"/>
            <a:chExt cx="2836529" cy="2639591"/>
          </a:xfrm>
        </p:grpSpPr>
        <p:grpSp>
          <p:nvGrpSpPr>
            <p:cNvPr id="31" name="Gruppo 30"/>
            <p:cNvGrpSpPr/>
            <p:nvPr/>
          </p:nvGrpSpPr>
          <p:grpSpPr>
            <a:xfrm>
              <a:off x="8777633" y="3887436"/>
              <a:ext cx="2836529" cy="2639591"/>
              <a:chOff x="8782396" y="3896895"/>
              <a:chExt cx="2836529" cy="2639591"/>
            </a:xfrm>
          </p:grpSpPr>
          <p:sp>
            <p:nvSpPr>
              <p:cNvPr id="33" name="Triangolo isoscele 32"/>
              <p:cNvSpPr/>
              <p:nvPr/>
            </p:nvSpPr>
            <p:spPr>
              <a:xfrm>
                <a:off x="8835112" y="3955270"/>
                <a:ext cx="2692800" cy="2505600"/>
              </a:xfrm>
              <a:prstGeom prst="triangle">
                <a:avLst>
                  <a:gd name="adj" fmla="val 47461"/>
                </a:avLst>
              </a:prstGeom>
              <a:noFill/>
              <a:ln w="317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34" name="Gruppo 33"/>
              <p:cNvGrpSpPr/>
              <p:nvPr/>
            </p:nvGrpSpPr>
            <p:grpSpPr>
              <a:xfrm>
                <a:off x="8782396" y="5689401"/>
                <a:ext cx="1392814" cy="847085"/>
                <a:chOff x="5277610" y="5216490"/>
                <a:chExt cx="1392814" cy="847085"/>
              </a:xfrm>
            </p:grpSpPr>
            <p:sp>
              <p:nvSpPr>
                <p:cNvPr id="39" name="Ovale 38"/>
                <p:cNvSpPr/>
                <p:nvPr/>
              </p:nvSpPr>
              <p:spPr>
                <a:xfrm>
                  <a:off x="6544424" y="5216490"/>
                  <a:ext cx="126000" cy="126000"/>
                </a:xfrm>
                <a:prstGeom prst="ellipse">
                  <a:avLst/>
                </a:prstGeom>
                <a:solidFill>
                  <a:srgbClr val="FF000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0" name="Ovale 39"/>
                <p:cNvSpPr/>
                <p:nvPr/>
              </p:nvSpPr>
              <p:spPr>
                <a:xfrm rot="479078">
                  <a:off x="5277610" y="5901576"/>
                  <a:ext cx="162000" cy="161999"/>
                </a:xfrm>
                <a:prstGeom prst="ellipse">
                  <a:avLst/>
                </a:prstGeom>
                <a:solidFill>
                  <a:srgbClr val="FF000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35" name="Connettore 1 34"/>
              <p:cNvCxnSpPr>
                <a:endCxn id="33" idx="3"/>
              </p:cNvCxnSpPr>
              <p:nvPr/>
            </p:nvCxnSpPr>
            <p:spPr>
              <a:xfrm flipH="1">
                <a:off x="10113142" y="3954682"/>
                <a:ext cx="2456" cy="2506188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e 35"/>
              <p:cNvSpPr/>
              <p:nvPr/>
            </p:nvSpPr>
            <p:spPr>
              <a:xfrm>
                <a:off x="10040521" y="3896895"/>
                <a:ext cx="144000" cy="144000"/>
              </a:xfrm>
              <a:prstGeom prst="ellipse">
                <a:avLst/>
              </a:prstGeom>
              <a:solidFill>
                <a:srgbClr val="41719C"/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Ovale 36"/>
              <p:cNvSpPr/>
              <p:nvPr/>
            </p:nvSpPr>
            <p:spPr>
              <a:xfrm rot="1251959">
                <a:off x="10043462" y="5757450"/>
                <a:ext cx="144000" cy="144000"/>
              </a:xfrm>
              <a:prstGeom prst="ellipse">
                <a:avLst/>
              </a:prstGeom>
              <a:solidFill>
                <a:srgbClr val="41719C"/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Ovale 37"/>
              <p:cNvSpPr/>
              <p:nvPr/>
            </p:nvSpPr>
            <p:spPr>
              <a:xfrm rot="864586" flipV="1">
                <a:off x="11456925" y="6367633"/>
                <a:ext cx="162000" cy="161999"/>
              </a:xfrm>
              <a:prstGeom prst="ellipse">
                <a:avLst/>
              </a:prstGeom>
              <a:solidFill>
                <a:srgbClr val="FF0000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2" name="Ovale 31"/>
            <p:cNvSpPr/>
            <p:nvPr/>
          </p:nvSpPr>
          <p:spPr>
            <a:xfrm>
              <a:off x="10073214" y="6412954"/>
              <a:ext cx="72786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1" name="Gruppo 40"/>
          <p:cNvGrpSpPr/>
          <p:nvPr/>
        </p:nvGrpSpPr>
        <p:grpSpPr>
          <a:xfrm>
            <a:off x="8751000" y="1155952"/>
            <a:ext cx="2836529" cy="2048110"/>
            <a:chOff x="8779220" y="1155952"/>
            <a:chExt cx="2836529" cy="2048110"/>
          </a:xfrm>
        </p:grpSpPr>
        <p:grpSp>
          <p:nvGrpSpPr>
            <p:cNvPr id="42" name="Gruppo 41"/>
            <p:cNvGrpSpPr/>
            <p:nvPr/>
          </p:nvGrpSpPr>
          <p:grpSpPr>
            <a:xfrm>
              <a:off x="8779220" y="1155952"/>
              <a:ext cx="2836529" cy="2048110"/>
              <a:chOff x="8720610" y="2096439"/>
              <a:chExt cx="2836529" cy="2048110"/>
            </a:xfrm>
          </p:grpSpPr>
          <p:sp>
            <p:nvSpPr>
              <p:cNvPr id="44" name="Triangolo isoscele 43"/>
              <p:cNvSpPr/>
              <p:nvPr/>
            </p:nvSpPr>
            <p:spPr>
              <a:xfrm>
                <a:off x="8773326" y="2162805"/>
                <a:ext cx="2692800" cy="1904211"/>
              </a:xfrm>
              <a:prstGeom prst="triangle">
                <a:avLst>
                  <a:gd name="adj" fmla="val 47461"/>
                </a:avLst>
              </a:prstGeom>
              <a:noFill/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45" name="Gruppo 44"/>
              <p:cNvGrpSpPr/>
              <p:nvPr/>
            </p:nvGrpSpPr>
            <p:grpSpPr>
              <a:xfrm>
                <a:off x="8720610" y="3946776"/>
                <a:ext cx="246796" cy="197773"/>
                <a:chOff x="5277610" y="5830357"/>
                <a:chExt cx="246796" cy="197773"/>
              </a:xfrm>
            </p:grpSpPr>
            <p:sp>
              <p:nvSpPr>
                <p:cNvPr id="52" name="Ovale 51"/>
                <p:cNvSpPr/>
                <p:nvPr/>
              </p:nvSpPr>
              <p:spPr>
                <a:xfrm>
                  <a:off x="5398406" y="5830357"/>
                  <a:ext cx="126000" cy="126000"/>
                </a:xfrm>
                <a:prstGeom prst="ellipse">
                  <a:avLst/>
                </a:prstGeom>
                <a:solidFill>
                  <a:srgbClr val="FF000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3" name="Ovale 52"/>
                <p:cNvSpPr/>
                <p:nvPr/>
              </p:nvSpPr>
              <p:spPr>
                <a:xfrm>
                  <a:off x="5277610" y="5866131"/>
                  <a:ext cx="162000" cy="161999"/>
                </a:xfrm>
                <a:prstGeom prst="ellipse">
                  <a:avLst/>
                </a:prstGeom>
                <a:solidFill>
                  <a:srgbClr val="FF000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46" name="Gruppo 45"/>
              <p:cNvGrpSpPr/>
              <p:nvPr/>
            </p:nvGrpSpPr>
            <p:grpSpPr>
              <a:xfrm flipV="1">
                <a:off x="11295607" y="3948701"/>
                <a:ext cx="261532" cy="191357"/>
                <a:chOff x="5204539" y="5880418"/>
                <a:chExt cx="261532" cy="191357"/>
              </a:xfrm>
            </p:grpSpPr>
            <p:sp>
              <p:nvSpPr>
                <p:cNvPr id="50" name="Ovale 49"/>
                <p:cNvSpPr/>
                <p:nvPr/>
              </p:nvSpPr>
              <p:spPr>
                <a:xfrm>
                  <a:off x="5204539" y="5945775"/>
                  <a:ext cx="126000" cy="126000"/>
                </a:xfrm>
                <a:prstGeom prst="ellipse">
                  <a:avLst/>
                </a:prstGeom>
                <a:solidFill>
                  <a:srgbClr val="FF000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1" name="Ovale 50"/>
                <p:cNvSpPr/>
                <p:nvPr/>
              </p:nvSpPr>
              <p:spPr>
                <a:xfrm>
                  <a:off x="5304071" y="5880418"/>
                  <a:ext cx="162000" cy="161999"/>
                </a:xfrm>
                <a:prstGeom prst="ellipse">
                  <a:avLst/>
                </a:prstGeom>
                <a:solidFill>
                  <a:srgbClr val="FF0000"/>
                </a:solidFill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47" name="Connettore 1 46"/>
              <p:cNvCxnSpPr>
                <a:endCxn id="44" idx="3"/>
              </p:cNvCxnSpPr>
              <p:nvPr/>
            </p:nvCxnSpPr>
            <p:spPr>
              <a:xfrm flipH="1">
                <a:off x="10051356" y="2162216"/>
                <a:ext cx="0" cy="1904800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e 47"/>
              <p:cNvSpPr/>
              <p:nvPr/>
            </p:nvSpPr>
            <p:spPr>
              <a:xfrm>
                <a:off x="9981676" y="3514246"/>
                <a:ext cx="144000" cy="144000"/>
              </a:xfrm>
              <a:prstGeom prst="ellipse">
                <a:avLst/>
              </a:prstGeom>
              <a:solidFill>
                <a:srgbClr val="41719C"/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Ovale 48"/>
              <p:cNvSpPr/>
              <p:nvPr/>
            </p:nvSpPr>
            <p:spPr>
              <a:xfrm>
                <a:off x="9975726" y="2096439"/>
                <a:ext cx="144000" cy="144000"/>
              </a:xfrm>
              <a:prstGeom prst="ellipse">
                <a:avLst/>
              </a:prstGeom>
              <a:solidFill>
                <a:srgbClr val="41719C"/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3" name="Ovale 42"/>
            <p:cNvSpPr/>
            <p:nvPr/>
          </p:nvSpPr>
          <p:spPr>
            <a:xfrm>
              <a:off x="10075996" y="3090529"/>
              <a:ext cx="72786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316" y="2389542"/>
            <a:ext cx="2865368" cy="2078916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3683148" y="139313"/>
            <a:ext cx="4635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/>
              <a:t>Coesistenza Gravitone Gluone</a:t>
            </a:r>
            <a:endParaRPr lang="it-IT" sz="2800" b="1" dirty="0"/>
          </a:p>
        </p:txBody>
      </p:sp>
      <p:sp>
        <p:nvSpPr>
          <p:cNvPr id="59" name="CasellaDiTesto 58"/>
          <p:cNvSpPr txBox="1"/>
          <p:nvPr/>
        </p:nvSpPr>
        <p:spPr>
          <a:xfrm>
            <a:off x="3585365" y="566271"/>
            <a:ext cx="507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dirty="0" smtClean="0"/>
              <a:t>Piramide Quadra verso Tetraedro (vista 2D laterale)</a:t>
            </a:r>
            <a:endParaRPr lang="it-IT" dirty="0"/>
          </a:p>
        </p:txBody>
      </p:sp>
      <p:sp>
        <p:nvSpPr>
          <p:cNvPr id="60" name="CasellaDiTesto 59"/>
          <p:cNvSpPr txBox="1"/>
          <p:nvPr/>
        </p:nvSpPr>
        <p:spPr>
          <a:xfrm>
            <a:off x="7932010" y="1293240"/>
            <a:ext cx="179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dirty="0" smtClean="0"/>
              <a:t>Piramide Quadra</a:t>
            </a:r>
            <a:endParaRPr lang="it-IT" dirty="0"/>
          </a:p>
        </p:txBody>
      </p:sp>
      <p:sp>
        <p:nvSpPr>
          <p:cNvPr id="61" name="CasellaDiTesto 60"/>
          <p:cNvSpPr txBox="1"/>
          <p:nvPr/>
        </p:nvSpPr>
        <p:spPr>
          <a:xfrm>
            <a:off x="8585802" y="3701990"/>
            <a:ext cx="110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dirty="0" smtClean="0"/>
              <a:t>Tetraedro</a:t>
            </a:r>
            <a:endParaRPr lang="it-IT" dirty="0"/>
          </a:p>
        </p:txBody>
      </p:sp>
      <p:sp>
        <p:nvSpPr>
          <p:cNvPr id="62" name="CasellaDiTesto 61"/>
          <p:cNvSpPr txBox="1"/>
          <p:nvPr/>
        </p:nvSpPr>
        <p:spPr>
          <a:xfrm>
            <a:off x="3436583" y="3199571"/>
            <a:ext cx="179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dirty="0" smtClean="0"/>
              <a:t>Piramide Quadra</a:t>
            </a:r>
            <a:endParaRPr lang="it-IT" dirty="0"/>
          </a:p>
        </p:txBody>
      </p:sp>
      <p:sp>
        <p:nvSpPr>
          <p:cNvPr id="63" name="CasellaDiTesto 62"/>
          <p:cNvSpPr txBox="1"/>
          <p:nvPr/>
        </p:nvSpPr>
        <p:spPr>
          <a:xfrm>
            <a:off x="4684456" y="1945074"/>
            <a:ext cx="110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dirty="0" smtClean="0"/>
              <a:t>Tetraedro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219" y="1945074"/>
            <a:ext cx="2877561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1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asellaDiTesto 202"/>
          <p:cNvSpPr txBox="1"/>
          <p:nvPr/>
        </p:nvSpPr>
        <p:spPr>
          <a:xfrm>
            <a:off x="2594245" y="258465"/>
            <a:ext cx="392767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0070C0"/>
                </a:solidFill>
              </a:defRPr>
            </a:lvl1pPr>
          </a:lstStyle>
          <a:p>
            <a:pPr algn="l"/>
            <a:r>
              <a:rPr lang="it-IT" dirty="0"/>
              <a:t>Modulo minimo da 2+1 o </a:t>
            </a:r>
            <a:r>
              <a:rPr lang="it-IT" dirty="0" smtClean="0"/>
              <a:t>1+2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64011" y="232703"/>
            <a:ext cx="2410981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Gravitone Neutro</a:t>
            </a:r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5420176" y="1075852"/>
            <a:ext cx="3987743" cy="2888723"/>
            <a:chOff x="651001" y="1940955"/>
            <a:chExt cx="3987743" cy="2888723"/>
          </a:xfrm>
        </p:grpSpPr>
        <p:pic>
          <p:nvPicPr>
            <p:cNvPr id="84" name="Immagine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459116" y="2113674"/>
              <a:ext cx="2859272" cy="2572735"/>
            </a:xfrm>
            <a:prstGeom prst="rect">
              <a:avLst/>
            </a:prstGeom>
          </p:spPr>
        </p:pic>
        <p:pic>
          <p:nvPicPr>
            <p:cNvPr id="85" name="Immagine 8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937982" y="2101992"/>
              <a:ext cx="2847079" cy="2554445"/>
            </a:xfrm>
            <a:prstGeom prst="rect">
              <a:avLst/>
            </a:prstGeom>
          </p:spPr>
        </p:pic>
        <p:pic>
          <p:nvPicPr>
            <p:cNvPr id="68" name="Immagin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04684" y="2087272"/>
              <a:ext cx="2847079" cy="2554445"/>
            </a:xfrm>
            <a:prstGeom prst="rect">
              <a:avLst/>
            </a:prstGeom>
          </p:spPr>
        </p:pic>
      </p:grpSp>
      <p:grpSp>
        <p:nvGrpSpPr>
          <p:cNvPr id="3" name="Gruppo 2"/>
          <p:cNvGrpSpPr/>
          <p:nvPr/>
        </p:nvGrpSpPr>
        <p:grpSpPr>
          <a:xfrm>
            <a:off x="640916" y="1075852"/>
            <a:ext cx="4015084" cy="2888723"/>
            <a:chOff x="5380034" y="1980277"/>
            <a:chExt cx="4015084" cy="2888723"/>
          </a:xfrm>
        </p:grpSpPr>
        <p:pic>
          <p:nvPicPr>
            <p:cNvPr id="69" name="Immagine 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679115" y="2152996"/>
              <a:ext cx="2859272" cy="2572735"/>
            </a:xfrm>
            <a:prstGeom prst="rect">
              <a:avLst/>
            </a:prstGeom>
          </p:spPr>
        </p:pic>
        <p:pic>
          <p:nvPicPr>
            <p:cNvPr id="87" name="Immagine 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724683" y="2126594"/>
              <a:ext cx="2847079" cy="2554445"/>
            </a:xfrm>
            <a:prstGeom prst="rect">
              <a:avLst/>
            </a:prstGeom>
          </p:spPr>
        </p:pic>
        <p:pic>
          <p:nvPicPr>
            <p:cNvPr id="88" name="Immagine 8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5236766" y="2152996"/>
              <a:ext cx="2859272" cy="2572735"/>
            </a:xfrm>
            <a:prstGeom prst="rect">
              <a:avLst/>
            </a:prstGeom>
          </p:spPr>
        </p:pic>
      </p:grpSp>
      <p:sp>
        <p:nvSpPr>
          <p:cNvPr id="89" name="CasellaDiTesto 88"/>
          <p:cNvSpPr txBox="1"/>
          <p:nvPr/>
        </p:nvSpPr>
        <p:spPr>
          <a:xfrm>
            <a:off x="1900914" y="684000"/>
            <a:ext cx="1144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Sinistro</a:t>
            </a:r>
            <a:endParaRPr lang="it-IT" sz="2400" b="1" dirty="0"/>
          </a:p>
        </p:txBody>
      </p:sp>
      <p:sp>
        <p:nvSpPr>
          <p:cNvPr id="92" name="CasellaDiTesto 91"/>
          <p:cNvSpPr txBox="1"/>
          <p:nvPr/>
        </p:nvSpPr>
        <p:spPr>
          <a:xfrm>
            <a:off x="6482919" y="684000"/>
            <a:ext cx="1031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Destro</a:t>
            </a:r>
            <a:endParaRPr lang="it-IT" sz="2400" b="1" dirty="0"/>
          </a:p>
        </p:txBody>
      </p:sp>
      <p:pic>
        <p:nvPicPr>
          <p:cNvPr id="98" name="Immagine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384124" y="3963789"/>
            <a:ext cx="1944793" cy="2085013"/>
          </a:xfrm>
          <a:prstGeom prst="rect">
            <a:avLst/>
          </a:prstGeom>
        </p:spPr>
      </p:pic>
      <p:pic>
        <p:nvPicPr>
          <p:cNvPr id="99" name="Immagin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974223" y="3963789"/>
            <a:ext cx="1944793" cy="2085013"/>
          </a:xfrm>
          <a:prstGeom prst="rect">
            <a:avLst/>
          </a:prstGeom>
        </p:spPr>
      </p:pic>
      <p:pic>
        <p:nvPicPr>
          <p:cNvPr id="100" name="Immagin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491757" y="3963789"/>
            <a:ext cx="1944793" cy="2085013"/>
          </a:xfrm>
          <a:prstGeom prst="rect">
            <a:avLst/>
          </a:prstGeom>
        </p:spPr>
      </p:pic>
      <p:pic>
        <p:nvPicPr>
          <p:cNvPr id="102" name="Immagine 1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68360" y="3963789"/>
            <a:ext cx="1944793" cy="2085013"/>
          </a:xfrm>
          <a:prstGeom prst="rect">
            <a:avLst/>
          </a:prstGeom>
        </p:spPr>
      </p:pic>
      <p:pic>
        <p:nvPicPr>
          <p:cNvPr id="103" name="Immagine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208208" y="3963789"/>
            <a:ext cx="1944793" cy="2085013"/>
          </a:xfrm>
          <a:prstGeom prst="rect">
            <a:avLst/>
          </a:prstGeom>
        </p:spPr>
      </p:pic>
      <p:pic>
        <p:nvPicPr>
          <p:cNvPr id="104" name="Immagin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66111" y="3947638"/>
            <a:ext cx="1944793" cy="2085013"/>
          </a:xfrm>
          <a:prstGeom prst="rect">
            <a:avLst/>
          </a:prstGeom>
        </p:spPr>
      </p:pic>
      <p:sp>
        <p:nvSpPr>
          <p:cNvPr id="109" name="CasellaDiTesto 108"/>
          <p:cNvSpPr txBox="1"/>
          <p:nvPr/>
        </p:nvSpPr>
        <p:spPr>
          <a:xfrm>
            <a:off x="2023380" y="603900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0" name="CasellaDiTesto 109"/>
          <p:cNvSpPr txBox="1"/>
          <p:nvPr/>
        </p:nvSpPr>
        <p:spPr>
          <a:xfrm>
            <a:off x="3947143" y="603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4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11" name="CasellaDiTesto 110"/>
          <p:cNvSpPr txBox="1"/>
          <p:nvPr/>
        </p:nvSpPr>
        <p:spPr>
          <a:xfrm>
            <a:off x="1503153" y="603900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2" name="CasellaDiTesto 111"/>
          <p:cNvSpPr txBox="1"/>
          <p:nvPr/>
        </p:nvSpPr>
        <p:spPr>
          <a:xfrm>
            <a:off x="2486293" y="603900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3" name="CasellaDiTesto 112"/>
          <p:cNvSpPr txBox="1"/>
          <p:nvPr/>
        </p:nvSpPr>
        <p:spPr>
          <a:xfrm>
            <a:off x="2987634" y="6039000"/>
            <a:ext cx="35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F0"/>
                </a:solidFill>
              </a:rPr>
              <a:t>0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114" name="CasellaDiTesto 113"/>
          <p:cNvSpPr txBox="1"/>
          <p:nvPr/>
        </p:nvSpPr>
        <p:spPr>
          <a:xfrm>
            <a:off x="3442156" y="603900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7" name="CasellaDiTesto 116"/>
          <p:cNvSpPr txBox="1"/>
          <p:nvPr/>
        </p:nvSpPr>
        <p:spPr>
          <a:xfrm>
            <a:off x="586381" y="603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8" name="CasellaDiTesto 117"/>
          <p:cNvSpPr txBox="1"/>
          <p:nvPr/>
        </p:nvSpPr>
        <p:spPr>
          <a:xfrm>
            <a:off x="5823272" y="603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9" name="CasellaDiTesto 118"/>
          <p:cNvSpPr txBox="1"/>
          <p:nvPr/>
        </p:nvSpPr>
        <p:spPr>
          <a:xfrm>
            <a:off x="6299502" y="603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1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20" name="CasellaDiTesto 119"/>
          <p:cNvSpPr txBox="1"/>
          <p:nvPr/>
        </p:nvSpPr>
        <p:spPr>
          <a:xfrm>
            <a:off x="6749502" y="603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F0"/>
                </a:solidFill>
              </a:rPr>
              <a:t>0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121" name="CasellaDiTesto 120"/>
          <p:cNvSpPr txBox="1"/>
          <p:nvPr/>
        </p:nvSpPr>
        <p:spPr>
          <a:xfrm>
            <a:off x="7220745" y="603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2" name="CasellaDiTesto 121"/>
          <p:cNvSpPr txBox="1"/>
          <p:nvPr/>
        </p:nvSpPr>
        <p:spPr>
          <a:xfrm>
            <a:off x="7716000" y="60327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3" name="CasellaDiTesto 122"/>
          <p:cNvSpPr txBox="1"/>
          <p:nvPr/>
        </p:nvSpPr>
        <p:spPr>
          <a:xfrm>
            <a:off x="8156589" y="603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4" name="CasellaDiTesto 123"/>
          <p:cNvSpPr txBox="1"/>
          <p:nvPr/>
        </p:nvSpPr>
        <p:spPr>
          <a:xfrm>
            <a:off x="8681059" y="603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0</a:t>
            </a:r>
          </a:p>
        </p:txBody>
      </p:sp>
      <p:sp>
        <p:nvSpPr>
          <p:cNvPr id="125" name="CasellaDiTesto 124"/>
          <p:cNvSpPr txBox="1"/>
          <p:nvPr/>
        </p:nvSpPr>
        <p:spPr>
          <a:xfrm>
            <a:off x="9153272" y="603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1" name="CasellaDiTesto 130"/>
          <p:cNvSpPr txBox="1"/>
          <p:nvPr/>
        </p:nvSpPr>
        <p:spPr>
          <a:xfrm>
            <a:off x="182807" y="1759927"/>
            <a:ext cx="498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/>
              <a:t>-</a:t>
            </a:r>
          </a:p>
        </p:txBody>
      </p:sp>
      <p:sp>
        <p:nvSpPr>
          <p:cNvPr id="132" name="CasellaDiTesto 131"/>
          <p:cNvSpPr txBox="1"/>
          <p:nvPr/>
        </p:nvSpPr>
        <p:spPr>
          <a:xfrm>
            <a:off x="3666000" y="1822280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8000" b="1">
                <a:solidFill>
                  <a:srgbClr val="FF0000"/>
                </a:solidFill>
              </a:defRPr>
            </a:lvl1pPr>
          </a:lstStyle>
          <a:p>
            <a:r>
              <a:rPr lang="it-IT" dirty="0"/>
              <a:t>+</a:t>
            </a:r>
          </a:p>
        </p:txBody>
      </p:sp>
      <p:sp>
        <p:nvSpPr>
          <p:cNvPr id="135" name="CasellaDiTesto 134"/>
          <p:cNvSpPr txBox="1"/>
          <p:nvPr/>
        </p:nvSpPr>
        <p:spPr>
          <a:xfrm>
            <a:off x="9425176" y="1791262"/>
            <a:ext cx="498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/>
              <a:t>-</a:t>
            </a:r>
          </a:p>
        </p:txBody>
      </p:sp>
      <p:sp>
        <p:nvSpPr>
          <p:cNvPr id="136" name="CasellaDiTesto 135"/>
          <p:cNvSpPr txBox="1"/>
          <p:nvPr/>
        </p:nvSpPr>
        <p:spPr>
          <a:xfrm>
            <a:off x="5714152" y="1793728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>
                <a:solidFill>
                  <a:srgbClr val="FF0000"/>
                </a:solidFill>
              </a:rPr>
              <a:t>+</a:t>
            </a:r>
            <a:endParaRPr lang="it-IT" sz="8000" b="1" dirty="0">
              <a:solidFill>
                <a:srgbClr val="FF0000"/>
              </a:solidFill>
            </a:endParaRPr>
          </a:p>
        </p:txBody>
      </p:sp>
      <p:sp>
        <p:nvSpPr>
          <p:cNvPr id="142" name="CasellaDiTesto 141"/>
          <p:cNvSpPr txBox="1"/>
          <p:nvPr/>
        </p:nvSpPr>
        <p:spPr>
          <a:xfrm>
            <a:off x="195896" y="4313156"/>
            <a:ext cx="498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/>
              <a:t>-</a:t>
            </a:r>
            <a:endParaRPr lang="it-IT" sz="8000" b="1" dirty="0"/>
          </a:p>
        </p:txBody>
      </p:sp>
      <p:sp>
        <p:nvSpPr>
          <p:cNvPr id="143" name="CasellaDiTesto 142"/>
          <p:cNvSpPr txBox="1"/>
          <p:nvPr/>
        </p:nvSpPr>
        <p:spPr>
          <a:xfrm>
            <a:off x="3679089" y="4375509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>
                <a:solidFill>
                  <a:srgbClr val="FF0000"/>
                </a:solidFill>
              </a:rPr>
              <a:t>+</a:t>
            </a:r>
            <a:endParaRPr lang="it-IT" sz="8000" b="1" dirty="0">
              <a:solidFill>
                <a:srgbClr val="FF0000"/>
              </a:solidFill>
            </a:endParaRPr>
          </a:p>
        </p:txBody>
      </p:sp>
      <p:sp>
        <p:nvSpPr>
          <p:cNvPr id="144" name="CasellaDiTesto 143"/>
          <p:cNvSpPr txBox="1"/>
          <p:nvPr/>
        </p:nvSpPr>
        <p:spPr>
          <a:xfrm>
            <a:off x="9467145" y="4344491"/>
            <a:ext cx="498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/>
              <a:t>-</a:t>
            </a:r>
          </a:p>
        </p:txBody>
      </p:sp>
      <p:sp>
        <p:nvSpPr>
          <p:cNvPr id="145" name="CasellaDiTesto 144"/>
          <p:cNvSpPr txBox="1"/>
          <p:nvPr/>
        </p:nvSpPr>
        <p:spPr>
          <a:xfrm>
            <a:off x="5756121" y="4346957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>
                <a:solidFill>
                  <a:srgbClr val="FF0000"/>
                </a:solidFill>
              </a:rPr>
              <a:t>+</a:t>
            </a:r>
            <a:endParaRPr lang="it-IT" sz="8000" b="1" dirty="0">
              <a:solidFill>
                <a:srgbClr val="FF0000"/>
              </a:solidFill>
            </a:endParaRPr>
          </a:p>
        </p:txBody>
      </p:sp>
      <p:sp>
        <p:nvSpPr>
          <p:cNvPr id="146" name="CasellaDiTesto 145"/>
          <p:cNvSpPr txBox="1"/>
          <p:nvPr/>
        </p:nvSpPr>
        <p:spPr>
          <a:xfrm>
            <a:off x="2872984" y="5740780"/>
            <a:ext cx="54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+</a:t>
            </a:r>
            <a:r>
              <a:rPr lang="it-IT" sz="2800" b="1" dirty="0" smtClean="0"/>
              <a:t>4</a:t>
            </a:r>
            <a:endParaRPr lang="it-IT" sz="2800" b="1" dirty="0"/>
          </a:p>
        </p:txBody>
      </p:sp>
      <p:sp>
        <p:nvSpPr>
          <p:cNvPr id="147" name="CasellaDiTesto 146"/>
          <p:cNvSpPr txBox="1"/>
          <p:nvPr/>
        </p:nvSpPr>
        <p:spPr>
          <a:xfrm>
            <a:off x="8504345" y="5705508"/>
            <a:ext cx="649398" cy="53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-4</a:t>
            </a:r>
            <a:endParaRPr lang="it-IT" sz="2800" b="1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971316" y="5739161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-4</a:t>
            </a:r>
            <a:endParaRPr lang="it-IT" sz="2800" b="1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6603941" y="5698948"/>
            <a:ext cx="649398" cy="53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+</a:t>
            </a:r>
            <a:r>
              <a:rPr lang="it-IT" sz="2800" b="1" dirty="0" smtClean="0"/>
              <a:t>4</a:t>
            </a:r>
            <a:endParaRPr lang="it-IT" sz="2800" b="1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3179867" y="4427409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FF00FF"/>
                </a:solidFill>
              </a:defRPr>
            </a:lvl1pPr>
          </a:lstStyle>
          <a:p>
            <a:r>
              <a:rPr lang="it-IT" sz="2000" dirty="0">
                <a:solidFill>
                  <a:srgbClr val="FF0000"/>
                </a:solidFill>
              </a:rPr>
              <a:t>+1-1=0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380463" y="4431150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FF00FF"/>
                </a:solidFill>
              </a:defRPr>
            </a:lvl1pPr>
          </a:lstStyle>
          <a:p>
            <a:r>
              <a:rPr lang="it-IT" sz="2000" dirty="0">
                <a:solidFill>
                  <a:srgbClr val="FF0000"/>
                </a:solidFill>
              </a:rPr>
              <a:t>+0-1=-1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1791619" y="4432989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FF00FF"/>
                </a:solidFill>
              </a:defRPr>
            </a:lvl1pPr>
          </a:lstStyle>
          <a:p>
            <a:r>
              <a:rPr lang="it-IT" sz="2000" dirty="0">
                <a:solidFill>
                  <a:srgbClr val="FF0000"/>
                </a:solidFill>
              </a:rPr>
              <a:t>+2-1=1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8708229" y="4440503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FF00FF"/>
                </a:solidFill>
              </a:defRPr>
            </a:lvl1pPr>
          </a:lstStyle>
          <a:p>
            <a:r>
              <a:rPr lang="it-IT" sz="2000" dirty="0">
                <a:solidFill>
                  <a:srgbClr val="FF0000"/>
                </a:solidFill>
              </a:rPr>
              <a:t>+0-1=-1</a:t>
            </a:r>
          </a:p>
        </p:txBody>
      </p:sp>
      <p:sp>
        <p:nvSpPr>
          <p:cNvPr id="54" name="CasellaDiTesto 53"/>
          <p:cNvSpPr txBox="1"/>
          <p:nvPr/>
        </p:nvSpPr>
        <p:spPr>
          <a:xfrm>
            <a:off x="5972993" y="4444244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FF00FF"/>
                </a:solidFill>
              </a:defRPr>
            </a:lvl1pPr>
          </a:lstStyle>
          <a:p>
            <a:r>
              <a:rPr lang="it-IT" sz="2000" dirty="0">
                <a:solidFill>
                  <a:srgbClr val="FF0000"/>
                </a:solidFill>
              </a:rPr>
              <a:t>+1-1=+0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7407415" y="4446083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FF00FF"/>
                </a:solidFill>
              </a:defRPr>
            </a:lvl1pPr>
          </a:lstStyle>
          <a:p>
            <a:r>
              <a:rPr lang="it-IT" sz="2000" dirty="0">
                <a:solidFill>
                  <a:srgbClr val="FF0000"/>
                </a:solidFill>
              </a:rPr>
              <a:t>+2-1=1</a:t>
            </a:r>
          </a:p>
        </p:txBody>
      </p:sp>
      <p:sp>
        <p:nvSpPr>
          <p:cNvPr id="56" name="CasellaDiTesto 55"/>
          <p:cNvSpPr txBox="1"/>
          <p:nvPr/>
        </p:nvSpPr>
        <p:spPr>
          <a:xfrm>
            <a:off x="1088036" y="6055042"/>
            <a:ext cx="35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F0"/>
                </a:solidFill>
              </a:rPr>
              <a:t>0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7445653" y="213924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400" b="1"/>
            </a:lvl1pPr>
          </a:lstStyle>
          <a:p>
            <a:r>
              <a:rPr lang="it-IT" dirty="0"/>
              <a:t>Idem per Gluone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5008221" y="2054673"/>
            <a:ext cx="266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it-IT" dirty="0" smtClean="0"/>
              <a:t>Base Piramide Tetraedro</a:t>
            </a:r>
            <a:endParaRPr lang="it-IT" dirty="0"/>
          </a:p>
        </p:txBody>
      </p:sp>
      <p:sp>
        <p:nvSpPr>
          <p:cNvPr id="59" name="CasellaDiTesto 58"/>
          <p:cNvSpPr txBox="1"/>
          <p:nvPr/>
        </p:nvSpPr>
        <p:spPr>
          <a:xfrm>
            <a:off x="10209975" y="4716697"/>
            <a:ext cx="1814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400" b="1"/>
            </a:lvl1pPr>
          </a:lstStyle>
          <a:p>
            <a:r>
              <a:rPr lang="it-IT" dirty="0" smtClean="0"/>
              <a:t>3 punti</a:t>
            </a:r>
          </a:p>
          <a:p>
            <a:r>
              <a:rPr lang="it-IT" dirty="0" smtClean="0"/>
              <a:t> invece che 4</a:t>
            </a:r>
          </a:p>
          <a:p>
            <a:r>
              <a:rPr lang="it-IT" dirty="0" smtClean="0"/>
              <a:t>(+3 e -3)</a:t>
            </a:r>
            <a:endParaRPr lang="it-IT" dirty="0"/>
          </a:p>
        </p:txBody>
      </p:sp>
      <p:cxnSp>
        <p:nvCxnSpPr>
          <p:cNvPr id="5" name="Connettore 2 4"/>
          <p:cNvCxnSpPr>
            <a:stCxn id="59" idx="1"/>
          </p:cNvCxnSpPr>
          <p:nvPr/>
        </p:nvCxnSpPr>
        <p:spPr>
          <a:xfrm flipH="1">
            <a:off x="9021879" y="5316862"/>
            <a:ext cx="1188096" cy="42229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06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magin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2784" y="1252996"/>
            <a:ext cx="2859272" cy="2572735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11650" y="1241314"/>
            <a:ext cx="2847079" cy="2554445"/>
          </a:xfrm>
          <a:prstGeom prst="rect">
            <a:avLst/>
          </a:prstGeom>
        </p:spPr>
      </p:pic>
      <p:pic>
        <p:nvPicPr>
          <p:cNvPr id="93" name="Immagine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68360" y="3963789"/>
            <a:ext cx="1944793" cy="2085013"/>
          </a:xfrm>
          <a:prstGeom prst="rect">
            <a:avLst/>
          </a:prstGeom>
        </p:spPr>
      </p:pic>
      <p:pic>
        <p:nvPicPr>
          <p:cNvPr id="95" name="Immagine 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56013" y="3959198"/>
            <a:ext cx="1944793" cy="2085013"/>
          </a:xfrm>
          <a:prstGeom prst="rect">
            <a:avLst/>
          </a:prstGeom>
        </p:spPr>
      </p:pic>
      <p:sp>
        <p:nvSpPr>
          <p:cNvPr id="96" name="CasellaDiTesto 95"/>
          <p:cNvSpPr txBox="1"/>
          <p:nvPr/>
        </p:nvSpPr>
        <p:spPr>
          <a:xfrm>
            <a:off x="1067627" y="603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0</a:t>
            </a:r>
          </a:p>
        </p:txBody>
      </p:sp>
      <p:sp>
        <p:nvSpPr>
          <p:cNvPr id="98" name="CasellaDiTesto 97"/>
          <p:cNvSpPr txBox="1"/>
          <p:nvPr/>
        </p:nvSpPr>
        <p:spPr>
          <a:xfrm>
            <a:off x="2023380" y="603900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1" name="CasellaDiTesto 100"/>
          <p:cNvSpPr txBox="1"/>
          <p:nvPr/>
        </p:nvSpPr>
        <p:spPr>
          <a:xfrm>
            <a:off x="1503153" y="603900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2" name="CasellaDiTesto 101"/>
          <p:cNvSpPr txBox="1"/>
          <p:nvPr/>
        </p:nvSpPr>
        <p:spPr>
          <a:xfrm>
            <a:off x="2486293" y="603900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3" name="CasellaDiTesto 102"/>
          <p:cNvSpPr txBox="1"/>
          <p:nvPr/>
        </p:nvSpPr>
        <p:spPr>
          <a:xfrm>
            <a:off x="2987634" y="6039000"/>
            <a:ext cx="35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F0"/>
                </a:solidFill>
              </a:rPr>
              <a:t>0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104" name="CasellaDiTesto 103"/>
          <p:cNvSpPr txBox="1"/>
          <p:nvPr/>
        </p:nvSpPr>
        <p:spPr>
          <a:xfrm>
            <a:off x="3442156" y="603900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5" name="CasellaDiTesto 104"/>
          <p:cNvSpPr txBox="1"/>
          <p:nvPr/>
        </p:nvSpPr>
        <p:spPr>
          <a:xfrm>
            <a:off x="586381" y="603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4" name="CasellaDiTesto 113"/>
          <p:cNvSpPr txBox="1"/>
          <p:nvPr/>
        </p:nvSpPr>
        <p:spPr>
          <a:xfrm>
            <a:off x="2922747" y="213924"/>
            <a:ext cx="420018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0070C0"/>
                </a:solidFill>
              </a:defRPr>
            </a:lvl1pPr>
          </a:lstStyle>
          <a:p>
            <a:pPr algn="l"/>
            <a:r>
              <a:rPr lang="it-IT" dirty="0"/>
              <a:t>Modulo minimo moduli da </a:t>
            </a:r>
            <a:r>
              <a:rPr lang="it-IT" dirty="0" smtClean="0"/>
              <a:t>1+1</a:t>
            </a:r>
            <a:endParaRPr lang="it-IT" dirty="0"/>
          </a:p>
        </p:txBody>
      </p:sp>
      <p:sp>
        <p:nvSpPr>
          <p:cNvPr id="115" name="CasellaDiTesto 114"/>
          <p:cNvSpPr txBox="1"/>
          <p:nvPr/>
        </p:nvSpPr>
        <p:spPr>
          <a:xfrm>
            <a:off x="273752" y="201024"/>
            <a:ext cx="2648995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Gravitone Negativo</a:t>
            </a:r>
            <a:endParaRPr lang="it-IT" dirty="0"/>
          </a:p>
        </p:txBody>
      </p:sp>
      <p:sp>
        <p:nvSpPr>
          <p:cNvPr id="116" name="CasellaDiTesto 115"/>
          <p:cNvSpPr txBox="1"/>
          <p:nvPr/>
        </p:nvSpPr>
        <p:spPr>
          <a:xfrm>
            <a:off x="182807" y="1759927"/>
            <a:ext cx="498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/>
              <a:t>-</a:t>
            </a:r>
          </a:p>
        </p:txBody>
      </p:sp>
      <p:sp>
        <p:nvSpPr>
          <p:cNvPr id="117" name="CasellaDiTesto 116"/>
          <p:cNvSpPr txBox="1"/>
          <p:nvPr/>
        </p:nvSpPr>
        <p:spPr>
          <a:xfrm>
            <a:off x="3683264" y="1759927"/>
            <a:ext cx="498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/>
              <a:t>-</a:t>
            </a:r>
          </a:p>
        </p:txBody>
      </p:sp>
      <p:sp>
        <p:nvSpPr>
          <p:cNvPr id="118" name="CasellaDiTesto 117"/>
          <p:cNvSpPr txBox="1"/>
          <p:nvPr/>
        </p:nvSpPr>
        <p:spPr>
          <a:xfrm>
            <a:off x="182807" y="4319225"/>
            <a:ext cx="498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/>
              <a:t>-</a:t>
            </a:r>
          </a:p>
        </p:txBody>
      </p:sp>
      <p:sp>
        <p:nvSpPr>
          <p:cNvPr id="119" name="CasellaDiTesto 118"/>
          <p:cNvSpPr txBox="1"/>
          <p:nvPr/>
        </p:nvSpPr>
        <p:spPr>
          <a:xfrm>
            <a:off x="3683264" y="4319225"/>
            <a:ext cx="498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/>
              <a:t>-</a:t>
            </a:r>
          </a:p>
        </p:txBody>
      </p:sp>
      <p:sp>
        <p:nvSpPr>
          <p:cNvPr id="120" name="CasellaDiTesto 119"/>
          <p:cNvSpPr txBox="1"/>
          <p:nvPr/>
        </p:nvSpPr>
        <p:spPr>
          <a:xfrm>
            <a:off x="2867528" y="5700446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-4</a:t>
            </a:r>
            <a:endParaRPr lang="it-IT" sz="2800" b="1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3177252" y="4475535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FF00FF"/>
                </a:solidFill>
              </a:defRPr>
            </a:lvl1pPr>
          </a:lstStyle>
          <a:p>
            <a:r>
              <a:rPr lang="it-IT" sz="2000" dirty="0" smtClean="0">
                <a:solidFill>
                  <a:srgbClr val="FF0000"/>
                </a:solidFill>
              </a:rPr>
              <a:t>+</a:t>
            </a:r>
            <a:r>
              <a:rPr lang="it-IT" sz="2000" dirty="0">
                <a:solidFill>
                  <a:srgbClr val="FF0000"/>
                </a:solidFill>
              </a:rPr>
              <a:t>0</a:t>
            </a:r>
            <a:r>
              <a:rPr lang="it-IT" sz="2000" dirty="0" smtClean="0">
                <a:solidFill>
                  <a:srgbClr val="FF0000"/>
                </a:solidFill>
              </a:rPr>
              <a:t>-1=-1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663294" y="4481115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FF00FF"/>
                </a:solidFill>
              </a:defRPr>
            </a:lvl1pPr>
          </a:lstStyle>
          <a:p>
            <a:r>
              <a:rPr lang="it-IT" sz="2000" dirty="0">
                <a:solidFill>
                  <a:srgbClr val="FF0000"/>
                </a:solidFill>
              </a:rPr>
              <a:t>+</a:t>
            </a:r>
            <a:r>
              <a:rPr lang="it-IT" sz="2000" dirty="0" smtClean="0">
                <a:solidFill>
                  <a:srgbClr val="FF0000"/>
                </a:solidFill>
              </a:rPr>
              <a:t>2-0=+2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45764" y="4479276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FF00FF"/>
                </a:solidFill>
              </a:defRPr>
            </a:lvl1pPr>
          </a:lstStyle>
          <a:p>
            <a:r>
              <a:rPr lang="it-IT" sz="2000" dirty="0">
                <a:solidFill>
                  <a:srgbClr val="FF0000"/>
                </a:solidFill>
              </a:rPr>
              <a:t>+0-1=-1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920336" y="5695780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-4</a:t>
            </a:r>
            <a:endParaRPr lang="it-IT" sz="28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7445653" y="213924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400" b="1"/>
            </a:lvl1pPr>
          </a:lstStyle>
          <a:p>
            <a:r>
              <a:rPr lang="it-IT" dirty="0"/>
              <a:t>Idem per Gluone</a:t>
            </a:r>
          </a:p>
        </p:txBody>
      </p:sp>
    </p:spTree>
    <p:extLst>
      <p:ext uri="{BB962C8B-B14F-4D97-AF65-F5344CB8AC3E}">
        <p14:creationId xmlns:p14="http://schemas.microsoft.com/office/powerpoint/2010/main" val="6858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29541">
            <a:off x="9516323" y="3829566"/>
            <a:ext cx="875517" cy="1200709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806724" y="1223285"/>
            <a:ext cx="1872446" cy="1421751"/>
            <a:chOff x="4556754" y="1172209"/>
            <a:chExt cx="1855597" cy="1463328"/>
          </a:xfrm>
        </p:grpSpPr>
        <p:sp>
          <p:nvSpPr>
            <p:cNvPr id="15" name="Figura a mano libera 14"/>
            <p:cNvSpPr/>
            <p:nvPr/>
          </p:nvSpPr>
          <p:spPr>
            <a:xfrm>
              <a:off x="4600038" y="1203910"/>
              <a:ext cx="1781144" cy="1390961"/>
            </a:xfrm>
            <a:custGeom>
              <a:avLst/>
              <a:gdLst>
                <a:gd name="connsiteX0" fmla="*/ 884615 w 1781144"/>
                <a:gd name="connsiteY0" fmla="*/ 0 h 1390961"/>
                <a:gd name="connsiteX1" fmla="*/ 0 w 1781144"/>
                <a:gd name="connsiteY1" fmla="*/ 1387982 h 1390961"/>
                <a:gd name="connsiteX2" fmla="*/ 1188422 w 1781144"/>
                <a:gd name="connsiteY2" fmla="*/ 1390961 h 1390961"/>
                <a:gd name="connsiteX3" fmla="*/ 1781144 w 1781144"/>
                <a:gd name="connsiteY3" fmla="*/ 789303 h 1390961"/>
                <a:gd name="connsiteX4" fmla="*/ 884615 w 1781144"/>
                <a:gd name="connsiteY4" fmla="*/ 0 h 139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1144" h="1390961">
                  <a:moveTo>
                    <a:pt x="884615" y="0"/>
                  </a:moveTo>
                  <a:lnTo>
                    <a:pt x="0" y="1387982"/>
                  </a:lnTo>
                  <a:lnTo>
                    <a:pt x="1188422" y="1390961"/>
                  </a:lnTo>
                  <a:lnTo>
                    <a:pt x="1781144" y="789303"/>
                  </a:lnTo>
                  <a:lnTo>
                    <a:pt x="884615" y="0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cxnSp>
          <p:nvCxnSpPr>
            <p:cNvPr id="16" name="Connettore 1 15"/>
            <p:cNvCxnSpPr>
              <a:stCxn id="15" idx="0"/>
              <a:endCxn id="15" idx="2"/>
            </p:cNvCxnSpPr>
            <p:nvPr/>
          </p:nvCxnSpPr>
          <p:spPr>
            <a:xfrm>
              <a:off x="5484653" y="1203910"/>
              <a:ext cx="303807" cy="13909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>
              <a:stCxn id="15" idx="0"/>
            </p:cNvCxnSpPr>
            <p:nvPr/>
          </p:nvCxnSpPr>
          <p:spPr>
            <a:xfrm flipH="1">
              <a:off x="5183006" y="1203910"/>
              <a:ext cx="301647" cy="80717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>
              <a:endCxn id="15" idx="1"/>
            </p:cNvCxnSpPr>
            <p:nvPr/>
          </p:nvCxnSpPr>
          <p:spPr>
            <a:xfrm flipH="1">
              <a:off x="4600038" y="2011084"/>
              <a:ext cx="582968" cy="58080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>
              <a:stCxn id="15" idx="3"/>
            </p:cNvCxnSpPr>
            <p:nvPr/>
          </p:nvCxnSpPr>
          <p:spPr>
            <a:xfrm flipH="1">
              <a:off x="5174189" y="1993213"/>
              <a:ext cx="1206993" cy="1787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>
              <a:stCxn id="15" idx="0"/>
            </p:cNvCxnSpPr>
            <p:nvPr/>
          </p:nvCxnSpPr>
          <p:spPr>
            <a:xfrm>
              <a:off x="5484653" y="1203910"/>
              <a:ext cx="5461" cy="1097578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>
              <a:stCxn id="15" idx="3"/>
            </p:cNvCxnSpPr>
            <p:nvPr/>
          </p:nvCxnSpPr>
          <p:spPr>
            <a:xfrm flipH="1">
              <a:off x="4590284" y="1993213"/>
              <a:ext cx="1790898" cy="598679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>
              <a:stCxn id="15" idx="2"/>
            </p:cNvCxnSpPr>
            <p:nvPr/>
          </p:nvCxnSpPr>
          <p:spPr>
            <a:xfrm flipH="1" flipV="1">
              <a:off x="5183006" y="1990234"/>
              <a:ext cx="605454" cy="604637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e 22"/>
            <p:cNvSpPr/>
            <p:nvPr/>
          </p:nvSpPr>
          <p:spPr>
            <a:xfrm>
              <a:off x="6330505" y="1973132"/>
              <a:ext cx="81846" cy="916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4" name="Ovale 23"/>
            <p:cNvSpPr/>
            <p:nvPr/>
          </p:nvSpPr>
          <p:spPr>
            <a:xfrm>
              <a:off x="5745889" y="2534932"/>
              <a:ext cx="81846" cy="916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5" name="Ovale 24"/>
            <p:cNvSpPr/>
            <p:nvPr/>
          </p:nvSpPr>
          <p:spPr>
            <a:xfrm>
              <a:off x="4556754" y="2543897"/>
              <a:ext cx="81846" cy="916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6" name="Ovale 25"/>
            <p:cNvSpPr/>
            <p:nvPr/>
          </p:nvSpPr>
          <p:spPr>
            <a:xfrm>
              <a:off x="5137206" y="1942615"/>
              <a:ext cx="81846" cy="916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7" name="Ovale 26"/>
            <p:cNvSpPr/>
            <p:nvPr/>
          </p:nvSpPr>
          <p:spPr>
            <a:xfrm>
              <a:off x="5447534" y="1172209"/>
              <a:ext cx="81846" cy="916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8" name="Ovale 27"/>
            <p:cNvSpPr/>
            <p:nvPr/>
          </p:nvSpPr>
          <p:spPr>
            <a:xfrm>
              <a:off x="5445090" y="1980246"/>
              <a:ext cx="81846" cy="916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</p:grpSp>
      <p:sp>
        <p:nvSpPr>
          <p:cNvPr id="2" name="Rettangolo 1"/>
          <p:cNvSpPr/>
          <p:nvPr/>
        </p:nvSpPr>
        <p:spPr>
          <a:xfrm>
            <a:off x="369221" y="541770"/>
            <a:ext cx="2848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Piramide a base quadra</a:t>
            </a:r>
          </a:p>
          <a:p>
            <a:pPr algn="ctr" fontAlgn="base"/>
            <a:r>
              <a:rPr lang="it-IT" sz="2000" b="1" dirty="0">
                <a:solidFill>
                  <a:srgbClr val="222222"/>
                </a:solidFill>
              </a:rPr>
              <a:t>5 punti + baricentro </a:t>
            </a:r>
            <a:r>
              <a:rPr lang="it-IT" sz="2000" b="1" dirty="0" smtClean="0">
                <a:solidFill>
                  <a:srgbClr val="222222"/>
                </a:solidFill>
              </a:rPr>
              <a:t>1/4h</a:t>
            </a:r>
            <a:endParaRPr lang="it-IT" sz="2000" b="1" dirty="0">
              <a:solidFill>
                <a:srgbClr val="222222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27028" y="2700159"/>
            <a:ext cx="34318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FF0000"/>
                </a:solidFill>
              </a:rPr>
              <a:t>Punto dello Spazio-Tempo</a:t>
            </a:r>
          </a:p>
          <a:p>
            <a:pPr algn="ctr" fontAlgn="base"/>
            <a:r>
              <a:rPr lang="it-IT" sz="2000" b="1" dirty="0" smtClean="0"/>
              <a:t>Veicolo forze Elettromagnetica</a:t>
            </a:r>
            <a:endParaRPr lang="it-IT" sz="2000" b="1" dirty="0"/>
          </a:p>
        </p:txBody>
      </p:sp>
      <p:sp>
        <p:nvSpPr>
          <p:cNvPr id="30" name="Rettangolo 29"/>
          <p:cNvSpPr/>
          <p:nvPr/>
        </p:nvSpPr>
        <p:spPr>
          <a:xfrm>
            <a:off x="4142150" y="142264"/>
            <a:ext cx="23720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Ottaedro con assi </a:t>
            </a:r>
          </a:p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6 </a:t>
            </a:r>
            <a:r>
              <a:rPr lang="it-IT" sz="2000" b="1" dirty="0">
                <a:solidFill>
                  <a:srgbClr val="222222"/>
                </a:solidFill>
              </a:rPr>
              <a:t>punti (A tende a </a:t>
            </a:r>
            <a:r>
              <a:rPr lang="it-IT" sz="2000" b="1" dirty="0" smtClean="0">
                <a:solidFill>
                  <a:srgbClr val="222222"/>
                </a:solidFill>
              </a:rPr>
              <a:t>B)</a:t>
            </a:r>
          </a:p>
        </p:txBody>
      </p:sp>
      <p:sp>
        <p:nvSpPr>
          <p:cNvPr id="35" name="Rettangolo 34"/>
          <p:cNvSpPr/>
          <p:nvPr/>
        </p:nvSpPr>
        <p:spPr>
          <a:xfrm>
            <a:off x="3904202" y="2700159"/>
            <a:ext cx="29958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FF0000"/>
                </a:solidFill>
              </a:rPr>
              <a:t>Forma Spazio-Tempo</a:t>
            </a:r>
          </a:p>
          <a:p>
            <a:pPr algn="ctr" fontAlgn="base"/>
            <a:r>
              <a:rPr lang="it-IT" sz="2000" b="1" dirty="0">
                <a:solidFill>
                  <a:srgbClr val="222222"/>
                </a:solidFill>
              </a:rPr>
              <a:t>Assi per Colori e </a:t>
            </a:r>
            <a:r>
              <a:rPr lang="it-IT" sz="2000" b="1" dirty="0" err="1" smtClean="0">
                <a:solidFill>
                  <a:srgbClr val="222222"/>
                </a:solidFill>
              </a:rPr>
              <a:t>Anticolori</a:t>
            </a:r>
            <a:endParaRPr lang="it-IT" sz="2000" b="1" dirty="0">
              <a:solidFill>
                <a:srgbClr val="222222"/>
              </a:solidFill>
            </a:endParaRPr>
          </a:p>
        </p:txBody>
      </p:sp>
      <p:grpSp>
        <p:nvGrpSpPr>
          <p:cNvPr id="1029" name="Gruppo 1028"/>
          <p:cNvGrpSpPr/>
          <p:nvPr/>
        </p:nvGrpSpPr>
        <p:grpSpPr>
          <a:xfrm>
            <a:off x="7852515" y="968039"/>
            <a:ext cx="3706786" cy="1644201"/>
            <a:chOff x="8089005" y="680237"/>
            <a:chExt cx="3706786" cy="1644201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9005" y="680237"/>
              <a:ext cx="2948691" cy="1644201"/>
            </a:xfrm>
            <a:prstGeom prst="rect">
              <a:avLst/>
            </a:prstGeom>
          </p:spPr>
        </p:pic>
        <p:grpSp>
          <p:nvGrpSpPr>
            <p:cNvPr id="41" name="Gruppo 40"/>
            <p:cNvGrpSpPr/>
            <p:nvPr/>
          </p:nvGrpSpPr>
          <p:grpSpPr>
            <a:xfrm rot="5400000">
              <a:off x="8579276" y="401126"/>
              <a:ext cx="1463669" cy="2079905"/>
              <a:chOff x="2916662" y="539771"/>
              <a:chExt cx="5343419" cy="5790802"/>
            </a:xfrm>
          </p:grpSpPr>
          <p:cxnSp>
            <p:nvCxnSpPr>
              <p:cNvPr id="42" name="Connettore 1 41"/>
              <p:cNvCxnSpPr/>
              <p:nvPr/>
            </p:nvCxnSpPr>
            <p:spPr>
              <a:xfrm flipH="1">
                <a:off x="2916664" y="539771"/>
                <a:ext cx="2693031" cy="267936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42"/>
              <p:cNvCxnSpPr/>
              <p:nvPr/>
            </p:nvCxnSpPr>
            <p:spPr>
              <a:xfrm flipH="1">
                <a:off x="4465321" y="539771"/>
                <a:ext cx="1144374" cy="338198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/>
              <p:cNvCxnSpPr/>
              <p:nvPr/>
            </p:nvCxnSpPr>
            <p:spPr>
              <a:xfrm>
                <a:off x="5609695" y="539771"/>
                <a:ext cx="2650385" cy="322560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1 44"/>
              <p:cNvCxnSpPr/>
              <p:nvPr/>
            </p:nvCxnSpPr>
            <p:spPr>
              <a:xfrm flipH="1">
                <a:off x="4454814" y="3765373"/>
                <a:ext cx="3805267" cy="15638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1 45"/>
              <p:cNvCxnSpPr/>
              <p:nvPr/>
            </p:nvCxnSpPr>
            <p:spPr>
              <a:xfrm flipH="1" flipV="1">
                <a:off x="2916662" y="3219133"/>
                <a:ext cx="1548659" cy="70262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/>
              <p:cNvCxnSpPr/>
              <p:nvPr/>
            </p:nvCxnSpPr>
            <p:spPr>
              <a:xfrm flipH="1" flipV="1">
                <a:off x="6754069" y="3052328"/>
                <a:ext cx="1506012" cy="70297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1 47"/>
              <p:cNvCxnSpPr/>
              <p:nvPr/>
            </p:nvCxnSpPr>
            <p:spPr>
              <a:xfrm flipH="1">
                <a:off x="2937986" y="3054905"/>
                <a:ext cx="3816082" cy="16405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1 48"/>
              <p:cNvCxnSpPr/>
              <p:nvPr/>
            </p:nvCxnSpPr>
            <p:spPr>
              <a:xfrm flipH="1" flipV="1">
                <a:off x="5609695" y="539771"/>
                <a:ext cx="1165695" cy="251238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1 49"/>
              <p:cNvCxnSpPr/>
              <p:nvPr/>
            </p:nvCxnSpPr>
            <p:spPr>
              <a:xfrm flipH="1">
                <a:off x="5609695" y="3052155"/>
                <a:ext cx="1150035" cy="327841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1 50"/>
              <p:cNvCxnSpPr/>
              <p:nvPr/>
            </p:nvCxnSpPr>
            <p:spPr>
              <a:xfrm flipH="1" flipV="1">
                <a:off x="2921917" y="3218961"/>
                <a:ext cx="2687778" cy="31116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1 51"/>
              <p:cNvCxnSpPr/>
              <p:nvPr/>
            </p:nvCxnSpPr>
            <p:spPr>
              <a:xfrm flipH="1" flipV="1">
                <a:off x="4465321" y="3921761"/>
                <a:ext cx="1144374" cy="24088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1 52"/>
              <p:cNvCxnSpPr/>
              <p:nvPr/>
            </p:nvCxnSpPr>
            <p:spPr>
              <a:xfrm flipV="1">
                <a:off x="5609695" y="3775444"/>
                <a:ext cx="2650385" cy="255512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po 53"/>
            <p:cNvGrpSpPr/>
            <p:nvPr/>
          </p:nvGrpSpPr>
          <p:grpSpPr>
            <a:xfrm rot="5400000">
              <a:off x="10024004" y="431868"/>
              <a:ext cx="1463669" cy="2079905"/>
              <a:chOff x="2916662" y="539771"/>
              <a:chExt cx="5343419" cy="5790802"/>
            </a:xfrm>
          </p:grpSpPr>
          <p:cxnSp>
            <p:nvCxnSpPr>
              <p:cNvPr id="55" name="Connettore 1 54"/>
              <p:cNvCxnSpPr/>
              <p:nvPr/>
            </p:nvCxnSpPr>
            <p:spPr>
              <a:xfrm flipH="1">
                <a:off x="2916664" y="539771"/>
                <a:ext cx="2693031" cy="267936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1 55"/>
              <p:cNvCxnSpPr/>
              <p:nvPr/>
            </p:nvCxnSpPr>
            <p:spPr>
              <a:xfrm flipH="1">
                <a:off x="4465321" y="539771"/>
                <a:ext cx="1144374" cy="338198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ttore 1 56"/>
              <p:cNvCxnSpPr/>
              <p:nvPr/>
            </p:nvCxnSpPr>
            <p:spPr>
              <a:xfrm>
                <a:off x="5609695" y="539771"/>
                <a:ext cx="2650385" cy="322560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57"/>
              <p:cNvCxnSpPr/>
              <p:nvPr/>
            </p:nvCxnSpPr>
            <p:spPr>
              <a:xfrm flipH="1">
                <a:off x="4454814" y="3765373"/>
                <a:ext cx="3805267" cy="15638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58"/>
              <p:cNvCxnSpPr/>
              <p:nvPr/>
            </p:nvCxnSpPr>
            <p:spPr>
              <a:xfrm flipH="1" flipV="1">
                <a:off x="2916662" y="3219133"/>
                <a:ext cx="1548659" cy="70262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1 59"/>
              <p:cNvCxnSpPr/>
              <p:nvPr/>
            </p:nvCxnSpPr>
            <p:spPr>
              <a:xfrm flipH="1" flipV="1">
                <a:off x="6754069" y="3052328"/>
                <a:ext cx="1506012" cy="70297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1 60"/>
              <p:cNvCxnSpPr/>
              <p:nvPr/>
            </p:nvCxnSpPr>
            <p:spPr>
              <a:xfrm flipH="1">
                <a:off x="2937986" y="3054905"/>
                <a:ext cx="3816082" cy="16405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ttore 1 61"/>
              <p:cNvCxnSpPr/>
              <p:nvPr/>
            </p:nvCxnSpPr>
            <p:spPr>
              <a:xfrm flipH="1" flipV="1">
                <a:off x="5609695" y="539771"/>
                <a:ext cx="1165695" cy="251238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62"/>
              <p:cNvCxnSpPr/>
              <p:nvPr/>
            </p:nvCxnSpPr>
            <p:spPr>
              <a:xfrm flipH="1">
                <a:off x="5609695" y="3052155"/>
                <a:ext cx="1150035" cy="327841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1 63"/>
              <p:cNvCxnSpPr/>
              <p:nvPr/>
            </p:nvCxnSpPr>
            <p:spPr>
              <a:xfrm flipH="1" flipV="1">
                <a:off x="2921917" y="3218961"/>
                <a:ext cx="2687778" cy="31116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1 64"/>
              <p:cNvCxnSpPr/>
              <p:nvPr/>
            </p:nvCxnSpPr>
            <p:spPr>
              <a:xfrm flipH="1" flipV="1">
                <a:off x="4465321" y="3921761"/>
                <a:ext cx="1144374" cy="24088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1 65"/>
              <p:cNvCxnSpPr/>
              <p:nvPr/>
            </p:nvCxnSpPr>
            <p:spPr>
              <a:xfrm flipV="1">
                <a:off x="5609695" y="3775444"/>
                <a:ext cx="2650385" cy="255512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Rettangolo 66"/>
          <p:cNvSpPr/>
          <p:nvPr/>
        </p:nvSpPr>
        <p:spPr>
          <a:xfrm>
            <a:off x="7302962" y="2700159"/>
            <a:ext cx="4823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FF0000"/>
                </a:solidFill>
              </a:rPr>
              <a:t>Coni Spazio-Tempo con Gravità e limite «c» </a:t>
            </a:r>
          </a:p>
          <a:p>
            <a:pPr algn="ctr" fontAlgn="base"/>
            <a:r>
              <a:rPr lang="it-IT" sz="2000" b="1" dirty="0" smtClean="0"/>
              <a:t>per ogni generazione</a:t>
            </a:r>
            <a:endParaRPr lang="it-IT" sz="2000" b="1" dirty="0"/>
          </a:p>
        </p:txBody>
      </p:sp>
      <p:sp>
        <p:nvSpPr>
          <p:cNvPr id="493" name="Rettangolo 492"/>
          <p:cNvSpPr/>
          <p:nvPr/>
        </p:nvSpPr>
        <p:spPr>
          <a:xfrm>
            <a:off x="455267" y="6299439"/>
            <a:ext cx="2308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FF0000"/>
                </a:solidFill>
              </a:rPr>
              <a:t>Unità Spazio-Tempo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94" name="Rettangolo 493"/>
          <p:cNvSpPr/>
          <p:nvPr/>
        </p:nvSpPr>
        <p:spPr>
          <a:xfrm>
            <a:off x="588118" y="3488470"/>
            <a:ext cx="2413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000" b="1">
                <a:solidFill>
                  <a:srgbClr val="222222"/>
                </a:solidFill>
              </a:rPr>
              <a:t>Esaedro </a:t>
            </a:r>
            <a:r>
              <a:rPr lang="it-IT" sz="2000" b="1" smtClean="0">
                <a:solidFill>
                  <a:srgbClr val="222222"/>
                </a:solidFill>
              </a:rPr>
              <a:t>3*3*3 </a:t>
            </a:r>
            <a:r>
              <a:rPr lang="it-IT" sz="2000" b="1" dirty="0">
                <a:solidFill>
                  <a:srgbClr val="222222"/>
                </a:solidFill>
              </a:rPr>
              <a:t>punti </a:t>
            </a:r>
          </a:p>
        </p:txBody>
      </p:sp>
      <p:sp>
        <p:nvSpPr>
          <p:cNvPr id="495" name="Rettangolo 494"/>
          <p:cNvSpPr/>
          <p:nvPr/>
        </p:nvSpPr>
        <p:spPr>
          <a:xfrm>
            <a:off x="7569183" y="142264"/>
            <a:ext cx="4173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Ottaedri in forma dinamica</a:t>
            </a:r>
          </a:p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Deformati dal momento (Evoluzione) </a:t>
            </a:r>
          </a:p>
        </p:txBody>
      </p:sp>
      <p:cxnSp>
        <p:nvCxnSpPr>
          <p:cNvPr id="1024" name="Connettore 1 1023"/>
          <p:cNvCxnSpPr/>
          <p:nvPr/>
        </p:nvCxnSpPr>
        <p:spPr>
          <a:xfrm flipV="1">
            <a:off x="148220" y="3443064"/>
            <a:ext cx="11898829" cy="14229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9" name="Rettangolo 498"/>
          <p:cNvSpPr/>
          <p:nvPr/>
        </p:nvSpPr>
        <p:spPr>
          <a:xfrm>
            <a:off x="3043423" y="3510804"/>
            <a:ext cx="3997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000" b="1" dirty="0" smtClean="0">
                <a:solidFill>
                  <a:srgbClr val="222222"/>
                </a:solidFill>
              </a:rPr>
              <a:t>Tetraedro 4 punti + Baricentro 1/4h </a:t>
            </a:r>
            <a:endParaRPr lang="it-IT" sz="2000" b="1" dirty="0">
              <a:solidFill>
                <a:srgbClr val="222222"/>
              </a:solidFill>
            </a:endParaRPr>
          </a:p>
        </p:txBody>
      </p:sp>
      <p:pic>
        <p:nvPicPr>
          <p:cNvPr id="1030" name="Immagine 10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925" y="4257027"/>
            <a:ext cx="1799426" cy="1631549"/>
          </a:xfrm>
          <a:prstGeom prst="rect">
            <a:avLst/>
          </a:prstGeom>
        </p:spPr>
      </p:pic>
      <p:sp>
        <p:nvSpPr>
          <p:cNvPr id="506" name="Rettangolo 505"/>
          <p:cNvSpPr/>
          <p:nvPr/>
        </p:nvSpPr>
        <p:spPr>
          <a:xfrm>
            <a:off x="2980180" y="5997402"/>
            <a:ext cx="36357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000" b="1" dirty="0" smtClean="0">
                <a:solidFill>
                  <a:srgbClr val="222222"/>
                </a:solidFill>
              </a:rPr>
              <a:t>Tetraedro composto da tetraedri</a:t>
            </a:r>
          </a:p>
          <a:p>
            <a:pPr fontAlgn="base"/>
            <a:r>
              <a:rPr lang="it-IT" sz="2000" b="1" dirty="0" smtClean="0">
                <a:solidFill>
                  <a:srgbClr val="FF0000"/>
                </a:solidFill>
              </a:rPr>
              <a:t>Energia di intensità maggiore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508" name="Immagine 5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363" y="3988559"/>
            <a:ext cx="1451418" cy="1714843"/>
          </a:xfrm>
          <a:prstGeom prst="rect">
            <a:avLst/>
          </a:prstGeom>
        </p:spPr>
      </p:pic>
      <p:sp>
        <p:nvSpPr>
          <p:cNvPr id="509" name="CasellaDiTesto 508"/>
          <p:cNvSpPr txBox="1"/>
          <p:nvPr/>
        </p:nvSpPr>
        <p:spPr>
          <a:xfrm>
            <a:off x="11698188" y="37123"/>
            <a:ext cx="41870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</a:rPr>
              <a:t>1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515" name="Rettangolo 514"/>
          <p:cNvSpPr/>
          <p:nvPr/>
        </p:nvSpPr>
        <p:spPr>
          <a:xfrm>
            <a:off x="6919511" y="5653020"/>
            <a:ext cx="15719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000" b="1" dirty="0" smtClean="0">
                <a:solidFill>
                  <a:srgbClr val="FF0000"/>
                </a:solidFill>
              </a:rPr>
              <a:t>Fotone</a:t>
            </a:r>
          </a:p>
          <a:p>
            <a:pPr fontAlgn="base"/>
            <a:r>
              <a:rPr lang="it-IT" sz="2000" b="1" dirty="0" smtClean="0"/>
              <a:t>Bipiramide</a:t>
            </a:r>
          </a:p>
          <a:p>
            <a:pPr fontAlgn="base"/>
            <a:r>
              <a:rPr lang="it-IT" sz="2000" b="1" dirty="0" smtClean="0"/>
              <a:t>pentagonale</a:t>
            </a:r>
          </a:p>
        </p:txBody>
      </p:sp>
      <p:sp>
        <p:nvSpPr>
          <p:cNvPr id="516" name="Rettangolo 515"/>
          <p:cNvSpPr/>
          <p:nvPr/>
        </p:nvSpPr>
        <p:spPr>
          <a:xfrm>
            <a:off x="9326860" y="4862276"/>
            <a:ext cx="1439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000" b="1" dirty="0" smtClean="0">
                <a:solidFill>
                  <a:srgbClr val="FF0000"/>
                </a:solidFill>
              </a:rPr>
              <a:t>W+   W-   Z  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517" name="Rettangolo 516"/>
          <p:cNvSpPr/>
          <p:nvPr/>
        </p:nvSpPr>
        <p:spPr>
          <a:xfrm>
            <a:off x="6857851" y="4727403"/>
            <a:ext cx="24690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000" b="1" dirty="0" smtClean="0">
                <a:solidFill>
                  <a:srgbClr val="FF0000"/>
                </a:solidFill>
              </a:rPr>
              <a:t>Gluone (Elastico)</a:t>
            </a:r>
          </a:p>
          <a:p>
            <a:pPr fontAlgn="base"/>
            <a:r>
              <a:rPr lang="it-IT" sz="2000" b="1" dirty="0" smtClean="0"/>
              <a:t>Tetraedri con legame </a:t>
            </a:r>
          </a:p>
          <a:p>
            <a:pPr fontAlgn="base"/>
            <a:r>
              <a:rPr lang="it-IT" sz="2000" b="1" dirty="0" smtClean="0"/>
              <a:t>incrociato</a:t>
            </a:r>
            <a:endParaRPr lang="it-IT" sz="2000" b="1" dirty="0"/>
          </a:p>
        </p:txBody>
      </p:sp>
      <p:sp>
        <p:nvSpPr>
          <p:cNvPr id="496" name="Rettangolo 495"/>
          <p:cNvSpPr/>
          <p:nvPr/>
        </p:nvSpPr>
        <p:spPr>
          <a:xfrm>
            <a:off x="7988369" y="3419972"/>
            <a:ext cx="32286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000" b="1" dirty="0" smtClean="0">
                <a:solidFill>
                  <a:srgbClr val="222222"/>
                </a:solidFill>
              </a:rPr>
              <a:t>Forze= composti di tetraedri </a:t>
            </a:r>
          </a:p>
          <a:p>
            <a:pPr fontAlgn="base"/>
            <a:r>
              <a:rPr lang="it-IT" sz="2000" b="1" dirty="0" smtClean="0">
                <a:solidFill>
                  <a:srgbClr val="222222"/>
                </a:solidFill>
              </a:rPr>
              <a:t>(energia) in </a:t>
            </a:r>
            <a:r>
              <a:rPr lang="it-IT" sz="2000" b="1" dirty="0">
                <a:solidFill>
                  <a:srgbClr val="222222"/>
                </a:solidFill>
              </a:rPr>
              <a:t>f</a:t>
            </a:r>
            <a:r>
              <a:rPr lang="it-IT" sz="2000" b="1" dirty="0" smtClean="0">
                <a:solidFill>
                  <a:srgbClr val="222222"/>
                </a:solidFill>
              </a:rPr>
              <a:t>orme diverse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37" y="4024452"/>
            <a:ext cx="2305050" cy="2171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623" y="752574"/>
            <a:ext cx="1880110" cy="1964294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3791857" y="902183"/>
            <a:ext cx="82137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base"/>
            <a:r>
              <a:rPr lang="it-IT" sz="1200" b="1" dirty="0" smtClean="0">
                <a:solidFill>
                  <a:srgbClr val="222222"/>
                </a:solidFill>
              </a:rPr>
              <a:t>Momento</a:t>
            </a:r>
            <a:endParaRPr lang="it-IT" sz="1200" b="1" i="0" dirty="0">
              <a:solidFill>
                <a:srgbClr val="222222"/>
              </a:solidFill>
              <a:effectLst/>
            </a:endParaRPr>
          </a:p>
        </p:txBody>
      </p:sp>
      <p:pic>
        <p:nvPicPr>
          <p:cNvPr id="72" name="Immagine 7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27669">
            <a:off x="7465164" y="3391837"/>
            <a:ext cx="1046406" cy="1889028"/>
          </a:xfrm>
          <a:prstGeom prst="rect">
            <a:avLst/>
          </a:prstGeom>
        </p:spPr>
      </p:pic>
      <p:sp>
        <p:nvSpPr>
          <p:cNvPr id="75" name="Rettangolo 74"/>
          <p:cNvSpPr/>
          <p:nvPr/>
        </p:nvSpPr>
        <p:spPr>
          <a:xfrm>
            <a:off x="10085511" y="5671927"/>
            <a:ext cx="21263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FF0000"/>
                </a:solidFill>
              </a:rPr>
              <a:t>Gravitone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/>
              <a:t>Piramide </a:t>
            </a:r>
            <a:r>
              <a:rPr lang="it-IT" sz="2000" b="1" dirty="0" smtClean="0"/>
              <a:t>con</a:t>
            </a:r>
          </a:p>
          <a:p>
            <a:pPr algn="ctr" fontAlgn="base"/>
            <a:r>
              <a:rPr lang="it-IT" sz="2000" b="1" dirty="0" smtClean="0"/>
              <a:t>legame </a:t>
            </a:r>
            <a:r>
              <a:rPr lang="it-IT" sz="2000" b="1" dirty="0"/>
              <a:t>incrociato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80085" y="-24671"/>
            <a:ext cx="1985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188075" algn="l"/>
              </a:tabLst>
            </a:pPr>
            <a:r>
              <a:rPr lang="it-IT" sz="3200" b="1" dirty="0" smtClean="0">
                <a:solidFill>
                  <a:srgbClr val="0070C0"/>
                </a:solidFill>
              </a:rPr>
              <a:t>Gli attori 1</a:t>
            </a:r>
            <a:endParaRPr lang="it-IT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21" y="5699170"/>
            <a:ext cx="1607412" cy="96951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0469665" y="4103402"/>
            <a:ext cx="2236472" cy="11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7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magin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34543" y="1204899"/>
            <a:ext cx="2859272" cy="2572735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3198" y="1214044"/>
            <a:ext cx="2847079" cy="2554445"/>
          </a:xfrm>
          <a:prstGeom prst="rect">
            <a:avLst/>
          </a:prstGeom>
        </p:spPr>
      </p:pic>
      <p:sp>
        <p:nvSpPr>
          <p:cNvPr id="92" name="CasellaDiTesto 91"/>
          <p:cNvSpPr txBox="1"/>
          <p:nvPr/>
        </p:nvSpPr>
        <p:spPr>
          <a:xfrm>
            <a:off x="2760797" y="240557"/>
            <a:ext cx="412484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0070C0"/>
                </a:solidFill>
              </a:defRPr>
            </a:lvl1pPr>
          </a:lstStyle>
          <a:p>
            <a:pPr algn="l"/>
            <a:r>
              <a:rPr lang="it-IT" dirty="0"/>
              <a:t>Modulo minimo moduli da </a:t>
            </a:r>
            <a:r>
              <a:rPr lang="it-IT" dirty="0" smtClean="0"/>
              <a:t>1+1</a:t>
            </a:r>
            <a:endParaRPr lang="it-IT" dirty="0"/>
          </a:p>
        </p:txBody>
      </p:sp>
      <p:sp>
        <p:nvSpPr>
          <p:cNvPr id="93" name="CasellaDiTesto 92"/>
          <p:cNvSpPr txBox="1"/>
          <p:nvPr/>
        </p:nvSpPr>
        <p:spPr>
          <a:xfrm>
            <a:off x="268163" y="234263"/>
            <a:ext cx="2523961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Gravitone Positivo</a:t>
            </a:r>
          </a:p>
        </p:txBody>
      </p:sp>
      <p:pic>
        <p:nvPicPr>
          <p:cNvPr id="94" name="Immagin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68360" y="3963789"/>
            <a:ext cx="1944793" cy="2085013"/>
          </a:xfrm>
          <a:prstGeom prst="rect">
            <a:avLst/>
          </a:prstGeom>
        </p:spPr>
      </p:pic>
      <p:sp>
        <p:nvSpPr>
          <p:cNvPr id="98" name="CasellaDiTesto 97"/>
          <p:cNvSpPr txBox="1"/>
          <p:nvPr/>
        </p:nvSpPr>
        <p:spPr>
          <a:xfrm>
            <a:off x="2023380" y="604791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9" name="CasellaDiTesto 98"/>
          <p:cNvSpPr txBox="1"/>
          <p:nvPr/>
        </p:nvSpPr>
        <p:spPr>
          <a:xfrm>
            <a:off x="3947143" y="60479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4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01" name="CasellaDiTesto 100"/>
          <p:cNvSpPr txBox="1"/>
          <p:nvPr/>
        </p:nvSpPr>
        <p:spPr>
          <a:xfrm>
            <a:off x="1503153" y="604791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3" name="CasellaDiTesto 102"/>
          <p:cNvSpPr txBox="1"/>
          <p:nvPr/>
        </p:nvSpPr>
        <p:spPr>
          <a:xfrm>
            <a:off x="2486293" y="604791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104" name="CasellaDiTesto 103"/>
          <p:cNvSpPr txBox="1"/>
          <p:nvPr/>
        </p:nvSpPr>
        <p:spPr>
          <a:xfrm>
            <a:off x="2987634" y="6047910"/>
            <a:ext cx="35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F0"/>
                </a:solidFill>
              </a:rPr>
              <a:t>4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105" name="CasellaDiTesto 104"/>
          <p:cNvSpPr txBox="1"/>
          <p:nvPr/>
        </p:nvSpPr>
        <p:spPr>
          <a:xfrm>
            <a:off x="3442156" y="6047910"/>
            <a:ext cx="27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10" name="Immagine 1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188848" y="3943890"/>
            <a:ext cx="1944793" cy="2085013"/>
          </a:xfrm>
          <a:prstGeom prst="rect">
            <a:avLst/>
          </a:prstGeom>
        </p:spPr>
      </p:pic>
      <p:sp>
        <p:nvSpPr>
          <p:cNvPr id="113" name="CasellaDiTesto 112"/>
          <p:cNvSpPr txBox="1"/>
          <p:nvPr/>
        </p:nvSpPr>
        <p:spPr>
          <a:xfrm>
            <a:off x="2348950" y="5707133"/>
            <a:ext cx="54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+</a:t>
            </a:r>
            <a:r>
              <a:rPr lang="it-IT" sz="2800" b="1" dirty="0" smtClean="0"/>
              <a:t>4</a:t>
            </a:r>
            <a:endParaRPr lang="it-IT" sz="2800" b="1" dirty="0"/>
          </a:p>
        </p:txBody>
      </p:sp>
      <p:sp>
        <p:nvSpPr>
          <p:cNvPr id="114" name="CasellaDiTesto 113"/>
          <p:cNvSpPr txBox="1"/>
          <p:nvPr/>
        </p:nvSpPr>
        <p:spPr>
          <a:xfrm>
            <a:off x="3666000" y="1765509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>
                <a:solidFill>
                  <a:srgbClr val="FF0000"/>
                </a:solidFill>
              </a:rPr>
              <a:t>+</a:t>
            </a:r>
            <a:endParaRPr lang="it-IT" sz="8000" b="1" dirty="0">
              <a:solidFill>
                <a:srgbClr val="FF0000"/>
              </a:solidFill>
            </a:endParaRPr>
          </a:p>
        </p:txBody>
      </p:sp>
      <p:sp>
        <p:nvSpPr>
          <p:cNvPr id="115" name="CasellaDiTesto 114"/>
          <p:cNvSpPr txBox="1"/>
          <p:nvPr/>
        </p:nvSpPr>
        <p:spPr>
          <a:xfrm>
            <a:off x="1428526" y="1764000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>
                <a:solidFill>
                  <a:srgbClr val="FF0000"/>
                </a:solidFill>
              </a:rPr>
              <a:t>+</a:t>
            </a:r>
            <a:endParaRPr lang="it-IT" sz="8000" b="1" dirty="0">
              <a:solidFill>
                <a:srgbClr val="FF0000"/>
              </a:solidFill>
            </a:endParaRPr>
          </a:p>
        </p:txBody>
      </p:sp>
      <p:sp>
        <p:nvSpPr>
          <p:cNvPr id="116" name="CasellaDiTesto 115"/>
          <p:cNvSpPr txBox="1"/>
          <p:nvPr/>
        </p:nvSpPr>
        <p:spPr>
          <a:xfrm>
            <a:off x="3644976" y="4329000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>
                <a:solidFill>
                  <a:srgbClr val="FF0000"/>
                </a:solidFill>
              </a:rPr>
              <a:t>+</a:t>
            </a:r>
            <a:endParaRPr lang="it-IT" sz="8000" b="1" dirty="0">
              <a:solidFill>
                <a:srgbClr val="FF0000"/>
              </a:solidFill>
            </a:endParaRPr>
          </a:p>
        </p:txBody>
      </p:sp>
      <p:sp>
        <p:nvSpPr>
          <p:cNvPr id="117" name="CasellaDiTesto 116"/>
          <p:cNvSpPr txBox="1"/>
          <p:nvPr/>
        </p:nvSpPr>
        <p:spPr>
          <a:xfrm>
            <a:off x="1484976" y="4329000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smtClean="0">
                <a:solidFill>
                  <a:srgbClr val="FF0000"/>
                </a:solidFill>
              </a:rPr>
              <a:t>+</a:t>
            </a:r>
            <a:endParaRPr lang="it-IT" sz="8000" b="1" dirty="0">
              <a:solidFill>
                <a:srgbClr val="FF0000"/>
              </a:solidFill>
            </a:endParaRPr>
          </a:p>
        </p:txBody>
      </p:sp>
      <p:sp>
        <p:nvSpPr>
          <p:cNvPr id="118" name="CasellaDiTesto 117"/>
          <p:cNvSpPr txBox="1"/>
          <p:nvPr/>
        </p:nvSpPr>
        <p:spPr>
          <a:xfrm>
            <a:off x="2826892" y="5697183"/>
            <a:ext cx="54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+</a:t>
            </a:r>
            <a:r>
              <a:rPr lang="it-IT" sz="2800" b="1" dirty="0" smtClean="0"/>
              <a:t>4</a:t>
            </a:r>
            <a:endParaRPr lang="it-IT" sz="2800" b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3129126" y="4483610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FF00FF"/>
                </a:solidFill>
              </a:defRPr>
            </a:lvl1pPr>
          </a:lstStyle>
          <a:p>
            <a:r>
              <a:rPr lang="it-IT" sz="2000" dirty="0" smtClean="0">
                <a:solidFill>
                  <a:srgbClr val="FF0000"/>
                </a:solidFill>
              </a:rPr>
              <a:t>+1-1=0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663294" y="4483610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FF00FF"/>
                </a:solidFill>
              </a:defRPr>
            </a:lvl1pPr>
          </a:lstStyle>
          <a:p>
            <a:r>
              <a:rPr lang="it-IT" sz="2000" dirty="0" smtClean="0">
                <a:solidFill>
                  <a:srgbClr val="FF0000"/>
                </a:solidFill>
              </a:rPr>
              <a:t>+1-1=0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445653" y="213924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400" b="1"/>
            </a:lvl1pPr>
          </a:lstStyle>
          <a:p>
            <a:r>
              <a:rPr lang="it-IT" dirty="0"/>
              <a:t>Idem per Gluone</a:t>
            </a:r>
          </a:p>
        </p:txBody>
      </p:sp>
    </p:spTree>
    <p:extLst>
      <p:ext uri="{BB962C8B-B14F-4D97-AF65-F5344CB8AC3E}">
        <p14:creationId xmlns:p14="http://schemas.microsoft.com/office/powerpoint/2010/main" val="49049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00" y="1324717"/>
            <a:ext cx="2062885" cy="7501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51" y="2773223"/>
            <a:ext cx="1600777" cy="160077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52" y="2165918"/>
            <a:ext cx="2518981" cy="34144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90" y="2461341"/>
            <a:ext cx="1751304" cy="34062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52" y="706981"/>
            <a:ext cx="2518981" cy="33841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853" y="1020879"/>
            <a:ext cx="1775378" cy="344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099" y="4419000"/>
            <a:ext cx="2538887" cy="34414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111" y="4713596"/>
            <a:ext cx="1778863" cy="3459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391" y="4781977"/>
            <a:ext cx="2174303" cy="217270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2438" y="688749"/>
            <a:ext cx="2518981" cy="33293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9274" y="999346"/>
            <a:ext cx="1745308" cy="32456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8563" y="986678"/>
            <a:ext cx="1925390" cy="192397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39485" y="2775007"/>
            <a:ext cx="2504887" cy="32106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9066" y="3027997"/>
            <a:ext cx="1745724" cy="311003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85098" y="2881968"/>
            <a:ext cx="2213661" cy="2212032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4557" y="4814308"/>
            <a:ext cx="2514743" cy="31471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39903" y="5049000"/>
            <a:ext cx="1904050" cy="190125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71812" y="5076496"/>
            <a:ext cx="1640232" cy="292209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11000" y="234000"/>
            <a:ext cx="3394913" cy="430971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01000" y="589958"/>
            <a:ext cx="1698611" cy="30261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7533346" y="4493835"/>
            <a:ext cx="323391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it-IT" sz="1800" dirty="0" smtClean="0"/>
              <a:t>Poi ricomincia con raggio maggiore fino a creare la sfera Tempo dell’universo</a:t>
            </a:r>
          </a:p>
          <a:p>
            <a:r>
              <a:rPr lang="it-IT" sz="1800" dirty="0" smtClean="0"/>
              <a:t> fino ai nostri giorni</a:t>
            </a:r>
            <a:endParaRPr lang="it-IT" sz="1800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342393" y="189579"/>
            <a:ext cx="435471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0070C0"/>
                </a:solidFill>
              </a:defRPr>
            </a:lvl1pPr>
          </a:lstStyle>
          <a:p>
            <a:pPr algn="l"/>
            <a:r>
              <a:rPr lang="it-IT" sz="1800" dirty="0" err="1" smtClean="0"/>
              <a:t>Loop</a:t>
            </a:r>
            <a:r>
              <a:rPr lang="it-IT" sz="1800" dirty="0" smtClean="0"/>
              <a:t> formazione Sfera Tempo con Gravitoni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6726000" y="5925146"/>
            <a:ext cx="5112218" cy="646331"/>
          </a:xfrm>
          <a:prstGeom prst="rect">
            <a:avLst/>
          </a:prstGeom>
          <a:solidFill>
            <a:srgbClr val="FFE699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0070C0"/>
                </a:solidFill>
              </a:defRPr>
            </a:lvl1pPr>
          </a:lstStyle>
          <a:p>
            <a:pPr algn="l"/>
            <a:r>
              <a:rPr lang="it-IT" sz="1200" dirty="0" smtClean="0"/>
              <a:t>Nota: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it-IT" sz="1200" dirty="0" smtClean="0"/>
              <a:t>Fine del </a:t>
            </a:r>
            <a:r>
              <a:rPr lang="it-IT" sz="1200" dirty="0" err="1" smtClean="0"/>
              <a:t>loop</a:t>
            </a:r>
            <a:r>
              <a:rPr lang="it-IT" sz="1200" dirty="0" smtClean="0"/>
              <a:t> legato alla dimensione del raggio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it-IT" sz="1200" dirty="0" smtClean="0"/>
              <a:t>raggio legato alla </a:t>
            </a:r>
            <a:r>
              <a:rPr lang="it-IT" sz="1200" dirty="0" err="1" smtClean="0"/>
              <a:t>magic</a:t>
            </a:r>
            <a:r>
              <a:rPr lang="it-IT" sz="1200" dirty="0" smtClean="0"/>
              <a:t> </a:t>
            </a:r>
            <a:r>
              <a:rPr lang="it-IT" sz="1200" dirty="0" err="1" smtClean="0"/>
              <a:t>sequence</a:t>
            </a:r>
            <a:r>
              <a:rPr lang="it-IT" sz="1200" dirty="0" smtClean="0"/>
              <a:t> 2+1 e ai numeri primi</a:t>
            </a:r>
          </a:p>
        </p:txBody>
      </p:sp>
      <p:sp>
        <p:nvSpPr>
          <p:cNvPr id="37" name="Ovale 36"/>
          <p:cNvSpPr/>
          <p:nvPr/>
        </p:nvSpPr>
        <p:spPr>
          <a:xfrm>
            <a:off x="42718" y="666988"/>
            <a:ext cx="360000" cy="360000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1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39" name="Ovale 38"/>
          <p:cNvSpPr/>
          <p:nvPr/>
        </p:nvSpPr>
        <p:spPr>
          <a:xfrm>
            <a:off x="12847" y="2146609"/>
            <a:ext cx="360000" cy="360000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2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0" name="Ovale 39"/>
          <p:cNvSpPr/>
          <p:nvPr/>
        </p:nvSpPr>
        <p:spPr>
          <a:xfrm>
            <a:off x="12847" y="4374000"/>
            <a:ext cx="360000" cy="360000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3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1" name="Ovale 40"/>
          <p:cNvSpPr/>
          <p:nvPr/>
        </p:nvSpPr>
        <p:spPr>
          <a:xfrm>
            <a:off x="3176642" y="639346"/>
            <a:ext cx="360000" cy="360000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4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3" name="Ovale 42"/>
          <p:cNvSpPr/>
          <p:nvPr/>
        </p:nvSpPr>
        <p:spPr>
          <a:xfrm>
            <a:off x="3132501" y="2701968"/>
            <a:ext cx="360000" cy="360000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5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4" name="Ovale 43"/>
          <p:cNvSpPr/>
          <p:nvPr/>
        </p:nvSpPr>
        <p:spPr>
          <a:xfrm>
            <a:off x="3148426" y="4763146"/>
            <a:ext cx="360000" cy="360000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6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6934928" y="234000"/>
            <a:ext cx="360000" cy="360000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7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11893" y="2291724"/>
            <a:ext cx="2188039" cy="770244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6957083" y="464436"/>
            <a:ext cx="4249773" cy="4329000"/>
            <a:chOff x="6957083" y="464436"/>
            <a:chExt cx="4249773" cy="4329000"/>
          </a:xfrm>
        </p:grpSpPr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957083" y="464436"/>
              <a:ext cx="4249773" cy="4329000"/>
            </a:xfrm>
            <a:prstGeom prst="rect">
              <a:avLst/>
            </a:prstGeom>
          </p:spPr>
        </p:pic>
        <p:sp>
          <p:nvSpPr>
            <p:cNvPr id="5" name="Ovale 4"/>
            <p:cNvSpPr/>
            <p:nvPr/>
          </p:nvSpPr>
          <p:spPr>
            <a:xfrm>
              <a:off x="8796000" y="2325015"/>
              <a:ext cx="560623" cy="55695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832739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6169" y="1"/>
            <a:ext cx="11238186" cy="760522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Magic </a:t>
            </a:r>
            <a:r>
              <a:rPr lang="it-IT" sz="32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Universe</a:t>
            </a:r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– Dedicato a tutti coloro che hanno contribuito</a:t>
            </a:r>
          </a:p>
        </p:txBody>
      </p:sp>
      <p:pic>
        <p:nvPicPr>
          <p:cNvPr id="65" name="Immagin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48" y="6068274"/>
            <a:ext cx="7748272" cy="68624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" y="760523"/>
            <a:ext cx="1380562" cy="2520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703" y="760523"/>
            <a:ext cx="1533619" cy="2520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413" y="760523"/>
            <a:ext cx="1693869" cy="2520000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2064" y="760523"/>
            <a:ext cx="1585161" cy="2520000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3377" y="3347938"/>
            <a:ext cx="1442959" cy="2520000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6108" y="3339000"/>
            <a:ext cx="1529756" cy="2520000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6000" y="760523"/>
            <a:ext cx="1503347" cy="2520000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648" y="3339000"/>
            <a:ext cx="1569408" cy="2520000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4316" y="760523"/>
            <a:ext cx="1734593" cy="2520000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373" y="760523"/>
            <a:ext cx="1760600" cy="2520000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07174" y="3339000"/>
            <a:ext cx="1582934" cy="2520000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2334" y="3339000"/>
            <a:ext cx="1568842" cy="2520000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050" y="3339000"/>
            <a:ext cx="1545600" cy="2520000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2054" y="3339000"/>
            <a:ext cx="1625325" cy="2520000"/>
          </a:xfrm>
          <a:prstGeom prst="rect">
            <a:avLst/>
          </a:prstGeom>
        </p:spPr>
      </p:pic>
      <p:sp>
        <p:nvSpPr>
          <p:cNvPr id="42" name="Titolo 1"/>
          <p:cNvSpPr txBox="1">
            <a:spLocks/>
          </p:cNvSpPr>
          <p:nvPr/>
        </p:nvSpPr>
        <p:spPr>
          <a:xfrm>
            <a:off x="8620525" y="5859000"/>
            <a:ext cx="3494147" cy="799350"/>
          </a:xfrm>
          <a:prstGeom prst="rect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Fonti utilizzate</a:t>
            </a:r>
          </a:p>
          <a:p>
            <a:r>
              <a:rPr lang="it-IT" sz="18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Letture, Wikipedia</a:t>
            </a:r>
            <a:r>
              <a:rPr lang="it-IT" sz="18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8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INFN, </a:t>
            </a:r>
            <a:r>
              <a:rPr lang="it-IT" sz="1800" b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Youtube</a:t>
            </a:r>
            <a:r>
              <a:rPr lang="it-IT" sz="18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800" b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YouMath</a:t>
            </a:r>
            <a:r>
              <a:rPr lang="it-IT" sz="18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, Contatti, Ispirazioni, …</a:t>
            </a:r>
            <a:endParaRPr lang="it-IT" sz="18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5859000"/>
            <a:ext cx="8734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(1) Giovanni Keplero 1571-1630    (2) </a:t>
            </a:r>
            <a:r>
              <a:rPr lang="it-IT" sz="1400" b="1" dirty="0"/>
              <a:t>Michel </a:t>
            </a:r>
            <a:r>
              <a:rPr lang="it-IT" sz="1400" b="1" dirty="0" smtClean="0"/>
              <a:t>Foucault 1926-1984</a:t>
            </a:r>
            <a:r>
              <a:rPr lang="it-IT" sz="1400" b="1" dirty="0"/>
              <a:t> </a:t>
            </a:r>
            <a:r>
              <a:rPr lang="it-IT" sz="1400" b="1" dirty="0" smtClean="0"/>
              <a:t>    (3) </a:t>
            </a:r>
            <a:r>
              <a:rPr lang="it-IT" sz="1400" b="1" dirty="0"/>
              <a:t>Gabriele </a:t>
            </a:r>
            <a:r>
              <a:rPr lang="it-IT" sz="1400" b="1" dirty="0" smtClean="0"/>
              <a:t>Veneziano 1942</a:t>
            </a:r>
            <a:r>
              <a:rPr lang="it-IT" sz="1000" b="1" dirty="0" smtClean="0">
                <a:sym typeface="Wingdings" panose="05000000000000000000" pitchFamily="2" charset="2"/>
              </a:rPr>
              <a:t> </a:t>
            </a:r>
            <a:r>
              <a:rPr lang="it-IT" sz="1400" b="1" dirty="0">
                <a:sym typeface="Wingdings" panose="05000000000000000000" pitchFamily="2" charset="2"/>
              </a:rPr>
              <a:t>… e </a:t>
            </a:r>
            <a:r>
              <a:rPr lang="it-IT" sz="1400" b="1" dirty="0" smtClean="0">
                <a:sym typeface="Wingdings" panose="05000000000000000000" pitchFamily="2" charset="2"/>
              </a:rPr>
              <a:t>contemporanei</a:t>
            </a:r>
            <a:r>
              <a:rPr lang="it-IT" sz="1400" b="1" dirty="0" smtClean="0"/>
              <a:t> </a:t>
            </a:r>
            <a:endParaRPr lang="it-IT" sz="1400" b="1" dirty="0"/>
          </a:p>
        </p:txBody>
      </p:sp>
      <p:sp>
        <p:nvSpPr>
          <p:cNvPr id="21" name="Ovale 20"/>
          <p:cNvSpPr/>
          <p:nvPr/>
        </p:nvSpPr>
        <p:spPr>
          <a:xfrm>
            <a:off x="6427505" y="2541756"/>
            <a:ext cx="360000" cy="360000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1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8321674" y="5360050"/>
            <a:ext cx="360000" cy="360000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2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11778190" y="5360050"/>
            <a:ext cx="360000" cy="360000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3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89043" y="6399000"/>
            <a:ext cx="4331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Grazie per i grandi Momenti che mi avete donato!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1255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686" y="5349084"/>
            <a:ext cx="2936420" cy="127491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8655" y="365125"/>
            <a:ext cx="8471964" cy="68889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La storia di i-DEA (ii+) alias Universo Intelligente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6624" y="1445571"/>
            <a:ext cx="11682248" cy="2171700"/>
          </a:xfrm>
        </p:spPr>
        <p:txBody>
          <a:bodyPr>
            <a:normAutofit fontScale="85000" lnSpcReduction="20000"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2020-xx </a:t>
            </a:r>
            <a:r>
              <a:rPr lang="it-IT" sz="2400" b="1" dirty="0"/>
              <a:t>Teoria del Tutto (</a:t>
            </a:r>
            <a:r>
              <a:rPr lang="it-IT" sz="2400" b="1" dirty="0" err="1"/>
              <a:t>vers</a:t>
            </a:r>
            <a:r>
              <a:rPr lang="it-IT" sz="2400" b="1" dirty="0"/>
              <a:t>. 5.0) </a:t>
            </a:r>
            <a:r>
              <a:rPr lang="it-IT" sz="2400" b="1" dirty="0" smtClean="0"/>
              <a:t>Forse mister X su speculazione di </a:t>
            </a:r>
            <a:r>
              <a:rPr lang="it-IT" sz="2400" b="1" dirty="0"/>
              <a:t>Giuseppe Catania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2020-05</a:t>
            </a:r>
            <a:r>
              <a:rPr lang="it-IT" sz="2400" b="1" dirty="0"/>
              <a:t> Teoria del Tutto (</a:t>
            </a:r>
            <a:r>
              <a:rPr lang="it-IT" sz="2400" b="1" dirty="0" err="1"/>
              <a:t>vers</a:t>
            </a:r>
            <a:r>
              <a:rPr lang="it-IT" sz="2400" b="1" dirty="0"/>
              <a:t>. 4.0) </a:t>
            </a:r>
            <a:r>
              <a:rPr lang="it-IT" sz="2400" b="1" dirty="0" smtClean="0"/>
              <a:t>… </a:t>
            </a:r>
            <a:r>
              <a:rPr lang="it-IT" sz="2400" b="1" dirty="0"/>
              <a:t>ai tempi di COVID-19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2019-07</a:t>
            </a:r>
            <a:r>
              <a:rPr lang="it-IT" sz="2400" b="1" dirty="0" smtClean="0"/>
              <a:t> </a:t>
            </a:r>
            <a:r>
              <a:rPr lang="it-IT" sz="2400" b="1" dirty="0"/>
              <a:t>Congettura su Teoria del Tutto </a:t>
            </a:r>
            <a:r>
              <a:rPr lang="it-IT" sz="2400" b="1" dirty="0" smtClean="0"/>
              <a:t>(</a:t>
            </a:r>
            <a:r>
              <a:rPr lang="it-IT" sz="2400" b="1" dirty="0" err="1" smtClean="0"/>
              <a:t>vers</a:t>
            </a:r>
            <a:r>
              <a:rPr lang="it-IT" sz="2400" b="1" dirty="0"/>
              <a:t>. </a:t>
            </a:r>
            <a:r>
              <a:rPr lang="it-IT" sz="2400" b="1" dirty="0" smtClean="0"/>
              <a:t>3.0) 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2010-11</a:t>
            </a:r>
            <a:r>
              <a:rPr lang="it-IT" sz="2400" b="1" dirty="0" smtClean="0"/>
              <a:t> Impresa Intelligente ii (</a:t>
            </a:r>
            <a:r>
              <a:rPr lang="it-IT" sz="2400" b="1" dirty="0" err="1" smtClean="0"/>
              <a:t>vers</a:t>
            </a:r>
            <a:r>
              <a:rPr lang="it-IT" sz="2400" b="1" dirty="0"/>
              <a:t>. </a:t>
            </a:r>
            <a:r>
              <a:rPr lang="it-IT" sz="2400" b="1" dirty="0" smtClean="0"/>
              <a:t>1.0</a:t>
            </a:r>
            <a:r>
              <a:rPr lang="it-IT" sz="2400" b="1" dirty="0"/>
              <a:t>) </a:t>
            </a:r>
            <a:r>
              <a:rPr lang="it-IT" sz="2400" b="1" dirty="0" smtClean="0"/>
              <a:t>Sito </a:t>
            </a:r>
            <a:r>
              <a:rPr lang="it-IT" sz="2400" b="1" dirty="0" smtClean="0">
                <a:hlinkClick r:id="rId4"/>
              </a:rPr>
              <a:t>www.i-val.it/organizzazione/intelligente</a:t>
            </a:r>
            <a:endParaRPr lang="it-IT" sz="2400" b="1" dirty="0" smtClean="0"/>
          </a:p>
          <a:p>
            <a:r>
              <a:rPr lang="it-IT" sz="2400" b="1" dirty="0">
                <a:solidFill>
                  <a:srgbClr val="FF0000"/>
                </a:solidFill>
              </a:rPr>
              <a:t>2009-07</a:t>
            </a:r>
            <a:r>
              <a:rPr lang="it-IT" sz="2400" b="1" dirty="0"/>
              <a:t> Estensione della teoria darwiniana alla nascita dell’universo </a:t>
            </a:r>
            <a:r>
              <a:rPr lang="en-US" altLang="it-IT" sz="2400" b="1" dirty="0"/>
              <a:t>(v</a:t>
            </a:r>
            <a:r>
              <a:rPr lang="it-IT" sz="2400" b="1" dirty="0" err="1"/>
              <a:t>ers</a:t>
            </a:r>
            <a:r>
              <a:rPr lang="it-IT" sz="2400" b="1" dirty="0"/>
              <a:t>. 2.0)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2005-11</a:t>
            </a:r>
            <a:r>
              <a:rPr lang="it-IT" sz="2400" b="1" dirty="0" smtClean="0"/>
              <a:t> </a:t>
            </a:r>
            <a:r>
              <a:rPr lang="it-IT" sz="2400" b="1" dirty="0"/>
              <a:t>D</a:t>
            </a:r>
            <a:r>
              <a:rPr lang="en-US" altLang="it-IT" sz="2400" b="1" dirty="0"/>
              <a:t>a </a:t>
            </a:r>
            <a:r>
              <a:rPr lang="en-US" altLang="it-IT" sz="2400" b="1" dirty="0" err="1"/>
              <a:t>iNGX</a:t>
            </a:r>
            <a:r>
              <a:rPr lang="en-US" altLang="it-IT" sz="2400" b="1" dirty="0"/>
              <a:t> a …  </a:t>
            </a:r>
            <a:r>
              <a:rPr lang="en-US" altLang="it-IT" sz="2400" b="1" dirty="0" err="1">
                <a:solidFill>
                  <a:srgbClr val="008000"/>
                </a:solidFill>
              </a:rPr>
              <a:t>iDEA</a:t>
            </a:r>
            <a:r>
              <a:rPr lang="en-US" altLang="it-IT" sz="2400" b="1" dirty="0">
                <a:solidFill>
                  <a:srgbClr val="008000"/>
                </a:solidFill>
              </a:rPr>
              <a:t> - Intelligent Darwin Evolution Architecture </a:t>
            </a:r>
            <a:r>
              <a:rPr lang="en-US" altLang="it-IT" sz="2400" b="1" dirty="0"/>
              <a:t>(v</a:t>
            </a:r>
            <a:r>
              <a:rPr lang="it-IT" sz="2400" b="1" dirty="0" err="1"/>
              <a:t>ers</a:t>
            </a:r>
            <a:r>
              <a:rPr lang="it-IT" sz="2400" b="1" dirty="0"/>
              <a:t>. 1.0</a:t>
            </a:r>
            <a:r>
              <a:rPr lang="it-IT" sz="2400" b="1" dirty="0" smtClean="0"/>
              <a:t>)</a:t>
            </a:r>
          </a:p>
          <a:p>
            <a:pPr marL="0" indent="0">
              <a:buNone/>
            </a:pPr>
            <a:endParaRPr lang="it-IT" sz="2400" b="1" dirty="0" smtClean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923" y="515870"/>
            <a:ext cx="897094" cy="9042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3356" y="1809000"/>
            <a:ext cx="1047750" cy="416242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421" y="3609000"/>
            <a:ext cx="4076700" cy="19907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676" y="4256014"/>
            <a:ext cx="2195366" cy="127568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2401" y="3851660"/>
            <a:ext cx="2266950" cy="31432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000" y="4112659"/>
            <a:ext cx="2480092" cy="2304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7263" y="4223583"/>
            <a:ext cx="1754527" cy="1304735"/>
          </a:xfrm>
          <a:prstGeom prst="rect">
            <a:avLst/>
          </a:prstGeom>
        </p:spPr>
      </p:pic>
      <p:sp>
        <p:nvSpPr>
          <p:cNvPr id="13" name="Segnaposto contenuto 2"/>
          <p:cNvSpPr txBox="1">
            <a:spLocks/>
          </p:cNvSpPr>
          <p:nvPr/>
        </p:nvSpPr>
        <p:spPr>
          <a:xfrm>
            <a:off x="456420" y="5599725"/>
            <a:ext cx="8554199" cy="1024274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600" b="1" dirty="0" smtClean="0"/>
              <a:t>1990-2005 </a:t>
            </a:r>
          </a:p>
          <a:p>
            <a:r>
              <a:rPr lang="it-IT" sz="1600" b="1" dirty="0" smtClean="0"/>
              <a:t>Grazie </a:t>
            </a:r>
            <a:r>
              <a:rPr lang="it-IT" sz="1600" b="1" dirty="0"/>
              <a:t>ai colleghi </a:t>
            </a:r>
            <a:r>
              <a:rPr lang="it-IT" sz="1600" b="1" dirty="0" err="1" smtClean="0"/>
              <a:t>Italtel</a:t>
            </a:r>
            <a:r>
              <a:rPr lang="it-IT" sz="1600" b="1" dirty="0" smtClean="0"/>
              <a:t>: </a:t>
            </a:r>
            <a:r>
              <a:rPr lang="it-IT" sz="1600" b="1" dirty="0"/>
              <a:t>Mario Nuvolari, Eugenio </a:t>
            </a:r>
            <a:r>
              <a:rPr lang="it-IT" sz="1600" b="1" dirty="0" err="1"/>
              <a:t>Stefanotti</a:t>
            </a:r>
            <a:r>
              <a:rPr lang="it-IT" sz="1600" b="1" dirty="0"/>
              <a:t>, Riccardo Caldarella, Claudio </a:t>
            </a:r>
            <a:r>
              <a:rPr lang="it-IT" sz="1600" b="1" dirty="0" err="1"/>
              <a:t>Chiarenza</a:t>
            </a:r>
            <a:r>
              <a:rPr lang="it-IT" sz="1600" b="1" dirty="0"/>
              <a:t> per i loro insegnamenti </a:t>
            </a:r>
            <a:r>
              <a:rPr lang="it-IT" sz="1600" b="1" dirty="0" smtClean="0"/>
              <a:t>e </a:t>
            </a:r>
            <a:r>
              <a:rPr lang="it-IT" sz="1600" b="1" dirty="0"/>
              <a:t>al Gruppo </a:t>
            </a:r>
            <a:r>
              <a:rPr lang="it-IT" sz="1600" b="1" dirty="0" err="1"/>
              <a:t>Innovation</a:t>
            </a:r>
            <a:r>
              <a:rPr lang="it-IT" sz="1600" b="1" dirty="0"/>
              <a:t> &amp; i-Lab che ha contribuito alla nascita di i-DEA: Mirella </a:t>
            </a:r>
            <a:r>
              <a:rPr lang="it-IT" sz="1600" b="1" dirty="0" err="1"/>
              <a:t>Mastretti</a:t>
            </a:r>
            <a:r>
              <a:rPr lang="it-IT" sz="1600" b="1" dirty="0"/>
              <a:t>, Stefania Bugli, Massimo Boselli, Michele </a:t>
            </a:r>
            <a:r>
              <a:rPr lang="it-IT" sz="1600" b="1" dirty="0" smtClean="0"/>
              <a:t>Cammarata.</a:t>
            </a:r>
            <a:endParaRPr lang="it-IT" sz="1600" b="1" dirty="0"/>
          </a:p>
          <a:p>
            <a:endParaRPr lang="it-IT" sz="1600" b="1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9693" y="4037593"/>
            <a:ext cx="2010011" cy="1256257"/>
          </a:xfrm>
          <a:prstGeom prst="rect">
            <a:avLst/>
          </a:prstGeom>
        </p:spPr>
      </p:pic>
      <p:sp>
        <p:nvSpPr>
          <p:cNvPr id="15" name="Titolo 1"/>
          <p:cNvSpPr txBox="1">
            <a:spLocks/>
          </p:cNvSpPr>
          <p:nvPr/>
        </p:nvSpPr>
        <p:spPr>
          <a:xfrm>
            <a:off x="3621001" y="841931"/>
            <a:ext cx="2475000" cy="429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II=Impresa </a:t>
            </a:r>
            <a:r>
              <a:rPr lang="it-IT" sz="18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Intelligente</a:t>
            </a:r>
            <a:endParaRPr lang="it-IT" sz="18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4626" y="3614264"/>
            <a:ext cx="1504979" cy="4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0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8655" y="365125"/>
            <a:ext cx="1123818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i-DEA </a:t>
            </a:r>
            <a:r>
              <a:rPr lang="it-IT" sz="32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Warning</a:t>
            </a:r>
            <a:r>
              <a:rPr lang="it-IT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: avvertenze per la mente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7591" y="1258167"/>
            <a:ext cx="8410035" cy="180154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it-IT" sz="1600" b="1" dirty="0" smtClean="0"/>
              <a:t>La mia esperienza è che senza strumenti adeguati (</a:t>
            </a:r>
            <a:r>
              <a:rPr lang="it-IT" sz="1600" b="1" dirty="0" smtClean="0">
                <a:hlinkClick r:id="rId3"/>
              </a:rPr>
              <a:t>Mappe Mentali/Concettuali</a:t>
            </a:r>
            <a:r>
              <a:rPr lang="it-IT" sz="1600" b="1" dirty="0" smtClean="0"/>
              <a:t>) la </a:t>
            </a:r>
            <a:r>
              <a:rPr lang="it-IT" sz="1600" b="1" dirty="0"/>
              <a:t>mente di fronte a questo modello </a:t>
            </a:r>
            <a:r>
              <a:rPr lang="it-IT" sz="1600" b="1" dirty="0" smtClean="0"/>
              <a:t>accelera </a:t>
            </a:r>
            <a:r>
              <a:rPr lang="it-IT" sz="1600" b="1" dirty="0"/>
              <a:t>migliorando la creatività</a:t>
            </a:r>
            <a:r>
              <a:rPr lang="it-IT" sz="1600" b="1" dirty="0" smtClean="0"/>
              <a:t>. </a:t>
            </a:r>
          </a:p>
          <a:p>
            <a:pPr>
              <a:lnSpc>
                <a:spcPct val="120000"/>
              </a:lnSpc>
            </a:pPr>
            <a:r>
              <a:rPr lang="it-IT" sz="1600" b="1" dirty="0" smtClean="0"/>
              <a:t>Nel dicembre 2005 non avevo tali strumenti ed ho avuto un episodio maniacale. Personalmente </a:t>
            </a:r>
            <a:r>
              <a:rPr lang="it-IT" sz="1600" b="1" dirty="0"/>
              <a:t>nel passato, quando ancora non usavo le mappe, ho tenuto a bada l’eccesso di creatività con il </a:t>
            </a:r>
            <a:r>
              <a:rPr lang="it-IT" sz="1600" b="1" dirty="0" err="1"/>
              <a:t>Carbolitio</a:t>
            </a:r>
            <a:r>
              <a:rPr lang="it-IT" sz="1600" b="1" dirty="0"/>
              <a:t> (la stessa cura per il </a:t>
            </a:r>
            <a:r>
              <a:rPr lang="it-IT" sz="1600" b="1" dirty="0">
                <a:hlinkClick r:id="rId4"/>
              </a:rPr>
              <a:t>disturbo bipolare</a:t>
            </a:r>
            <a:r>
              <a:rPr lang="it-IT" sz="1600" b="1" dirty="0"/>
              <a:t>).</a:t>
            </a:r>
          </a:p>
          <a:p>
            <a:pPr>
              <a:lnSpc>
                <a:spcPct val="120000"/>
              </a:lnSpc>
            </a:pPr>
            <a:r>
              <a:rPr lang="it-IT" sz="1600" b="1" dirty="0"/>
              <a:t>Non lasciatevi prendere dalla foga di scrivere tutte le vostre idee, una volta avute vi ritorneranno al momento giusto. Mi raccomando vita di società, sport e svago e non pensate troppo! Dopo millenni potete prendervi tutto il tempo che volete. Io mi sono preso </a:t>
            </a:r>
            <a:r>
              <a:rPr lang="it-IT" sz="1600" b="1" dirty="0" smtClean="0"/>
              <a:t>15 </a:t>
            </a:r>
            <a:r>
              <a:rPr lang="it-IT" sz="1600" b="1" dirty="0"/>
              <a:t>anni </a:t>
            </a:r>
            <a:r>
              <a:rPr lang="it-IT" sz="1600" b="1" dirty="0" smtClean="0"/>
              <a:t>… e, importante, mia moglie mi ha tenuto a bada!</a:t>
            </a:r>
            <a:endParaRPr lang="it-IT" sz="1600" b="1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660" y="1596019"/>
            <a:ext cx="3321652" cy="495604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6000" y="154926"/>
            <a:ext cx="1821251" cy="1333024"/>
          </a:xfrm>
          <a:prstGeom prst="rect">
            <a:avLst/>
          </a:prstGeom>
        </p:spPr>
      </p:pic>
      <p:grpSp>
        <p:nvGrpSpPr>
          <p:cNvPr id="31" name="Gruppo 30"/>
          <p:cNvGrpSpPr/>
          <p:nvPr/>
        </p:nvGrpSpPr>
        <p:grpSpPr>
          <a:xfrm rot="-60000">
            <a:off x="538655" y="4387798"/>
            <a:ext cx="7631845" cy="2164267"/>
            <a:chOff x="689814" y="3744000"/>
            <a:chExt cx="7631845" cy="2164267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000" y="3744000"/>
              <a:ext cx="7625659" cy="2164267"/>
            </a:xfrm>
            <a:prstGeom prst="rect">
              <a:avLst/>
            </a:prstGeom>
          </p:spPr>
        </p:pic>
        <p:cxnSp>
          <p:nvCxnSpPr>
            <p:cNvPr id="24" name="Connettore 1 23"/>
            <p:cNvCxnSpPr/>
            <p:nvPr/>
          </p:nvCxnSpPr>
          <p:spPr>
            <a:xfrm>
              <a:off x="3306000" y="5184000"/>
              <a:ext cx="5015659" cy="399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>
              <a:off x="689814" y="5393854"/>
              <a:ext cx="3291186" cy="151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8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1866000" y="459000"/>
            <a:ext cx="9144000" cy="23876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it-IT" sz="8000" b="1" dirty="0" smtClean="0">
                <a:solidFill>
                  <a:schemeClr val="bg1"/>
                </a:solidFill>
              </a:rPr>
              <a:t>Appunti per parti da completare</a:t>
            </a:r>
            <a:endParaRPr lang="it-IT" sz="8000" b="1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866000" y="3204000"/>
            <a:ext cx="9675000" cy="144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3200" b="1" dirty="0" smtClean="0">
                <a:solidFill>
                  <a:srgbClr val="0070C0"/>
                </a:solidFill>
              </a:rPr>
              <a:t>Non pubblicati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70C0"/>
                </a:solidFill>
              </a:rPr>
              <a:t>Energia: modularità per </a:t>
            </a:r>
            <a:r>
              <a:rPr lang="it-IT" sz="3200" b="1" dirty="0" smtClean="0">
                <a:solidFill>
                  <a:srgbClr val="0070C0"/>
                </a:solidFill>
              </a:rPr>
              <a:t>crescita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70C0"/>
                </a:solidFill>
              </a:rPr>
              <a:t>Conversione </a:t>
            </a:r>
            <a:r>
              <a:rPr lang="it-IT" sz="3200" b="1" dirty="0" smtClean="0">
                <a:solidFill>
                  <a:srgbClr val="0070C0"/>
                </a:solidFill>
              </a:rPr>
              <a:t>Momenti-Tempo-Spazio-Massa-Energia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70C0"/>
                </a:solidFill>
              </a:rPr>
              <a:t>Energia: Tetraedri per Fermioni e </a:t>
            </a:r>
            <a:r>
              <a:rPr lang="it-IT" sz="3200" b="1" dirty="0" smtClean="0">
                <a:solidFill>
                  <a:srgbClr val="0070C0"/>
                </a:solidFill>
              </a:rPr>
              <a:t>Bosoni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70C0"/>
                </a:solidFill>
              </a:rPr>
              <a:t>i-DNA al servizio delle </a:t>
            </a:r>
            <a:r>
              <a:rPr lang="it-IT" sz="3200" b="1" dirty="0" smtClean="0">
                <a:solidFill>
                  <a:srgbClr val="0070C0"/>
                </a:solidFill>
              </a:rPr>
              <a:t>Forze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70C0"/>
                </a:solidFill>
              </a:rPr>
              <a:t>Sincronicità e </a:t>
            </a:r>
            <a:r>
              <a:rPr lang="it-IT" sz="3200" b="1" dirty="0" err="1" smtClean="0">
                <a:solidFill>
                  <a:srgbClr val="0070C0"/>
                </a:solidFill>
              </a:rPr>
              <a:t>Entanglement</a:t>
            </a:r>
            <a:endParaRPr lang="it-IT" sz="3200" b="1" dirty="0" smtClean="0">
              <a:solidFill>
                <a:srgbClr val="0070C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0070C0"/>
                </a:solidFill>
              </a:rPr>
              <a:t>FORMULA: </a:t>
            </a:r>
            <a:r>
              <a:rPr lang="it-IT" sz="3200" b="1" dirty="0">
                <a:solidFill>
                  <a:srgbClr val="0070C0"/>
                </a:solidFill>
              </a:rPr>
              <a:t>oltre E=mc2 (IPOTESI)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70C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70C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70C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70C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2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685033" y="2970899"/>
            <a:ext cx="177567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algn="ctr" fontAlgn="base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it-IT" dirty="0" err="1">
                <a:solidFill>
                  <a:schemeClr val="tx1"/>
                </a:solidFill>
              </a:rPr>
              <a:t>Destromorfo</a:t>
            </a:r>
            <a:endParaRPr lang="it-IT" dirty="0">
              <a:solidFill>
                <a:schemeClr val="tx1"/>
              </a:solidFill>
            </a:endParaRPr>
          </a:p>
          <a:p>
            <a:r>
              <a:rPr lang="it-IT" dirty="0"/>
              <a:t>Base </a:t>
            </a:r>
            <a:r>
              <a:rPr lang="it-IT" dirty="0" smtClean="0"/>
              <a:t>antiquark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326261" y="2970899"/>
            <a:ext cx="140134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algn="ctr" fontAlgn="base">
              <a:defRPr sz="2000" b="1"/>
            </a:lvl1pPr>
          </a:lstStyle>
          <a:p>
            <a:r>
              <a:rPr lang="it-IT" dirty="0" err="1"/>
              <a:t>Levomorfo</a:t>
            </a:r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Base </a:t>
            </a:r>
            <a:r>
              <a:rPr lang="it-IT" dirty="0" smtClean="0">
                <a:solidFill>
                  <a:srgbClr val="FF0000"/>
                </a:solidFill>
              </a:rPr>
              <a:t>quark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480" y="3623974"/>
            <a:ext cx="2261413" cy="2347637"/>
          </a:xfrm>
          <a:prstGeom prst="rect">
            <a:avLst/>
          </a:prstGeom>
        </p:spPr>
      </p:pic>
      <p:sp>
        <p:nvSpPr>
          <p:cNvPr id="496" name="CasellaDiTesto 495"/>
          <p:cNvSpPr txBox="1"/>
          <p:nvPr/>
        </p:nvSpPr>
        <p:spPr>
          <a:xfrm>
            <a:off x="1326984" y="472368"/>
            <a:ext cx="3226461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algn="ctr" fontAlgn="base">
              <a:defRPr sz="2000" b="1">
                <a:solidFill>
                  <a:srgbClr val="222222"/>
                </a:solidFill>
              </a:defRPr>
            </a:lvl1pPr>
          </a:lstStyle>
          <a:p>
            <a:r>
              <a:rPr lang="it-IT" dirty="0"/>
              <a:t>5 tetraedri in un dodecaedro</a:t>
            </a: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452" y="3742485"/>
            <a:ext cx="1819275" cy="1504950"/>
          </a:xfrm>
          <a:prstGeom prst="rect">
            <a:avLst/>
          </a:prstGeom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267" y="3718672"/>
            <a:ext cx="1390650" cy="1552575"/>
          </a:xfrm>
          <a:prstGeom prst="rect">
            <a:avLst/>
          </a:prstGeom>
        </p:spPr>
      </p:pic>
      <p:pic>
        <p:nvPicPr>
          <p:cNvPr id="69" name="Immagin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316" y="3698378"/>
            <a:ext cx="1888959" cy="1701845"/>
          </a:xfrm>
          <a:prstGeom prst="rect">
            <a:avLst/>
          </a:prstGeom>
        </p:spPr>
      </p:pic>
      <p:sp>
        <p:nvSpPr>
          <p:cNvPr id="498" name="CasellaDiTesto 497"/>
          <p:cNvSpPr txBox="1"/>
          <p:nvPr/>
        </p:nvSpPr>
        <p:spPr>
          <a:xfrm>
            <a:off x="351666" y="5309892"/>
            <a:ext cx="419755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algn="ctr" fontAlgn="base">
              <a:defRPr sz="2000" b="1"/>
            </a:lvl1pPr>
          </a:lstStyle>
          <a:p>
            <a:r>
              <a:rPr lang="it-IT" dirty="0" smtClean="0">
                <a:solidFill>
                  <a:srgbClr val="FF0000"/>
                </a:solidFill>
              </a:rPr>
              <a:t>Quark</a:t>
            </a:r>
            <a:r>
              <a:rPr lang="it-IT" smtClean="0">
                <a:solidFill>
                  <a:srgbClr val="FF0000"/>
                </a:solidFill>
              </a:rPr>
              <a:t>: 3 </a:t>
            </a:r>
            <a:r>
              <a:rPr lang="it-IT" dirty="0" smtClean="0">
                <a:solidFill>
                  <a:srgbClr val="FF0000"/>
                </a:solidFill>
              </a:rPr>
              <a:t>dodecaedri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 con buco nero inside</a:t>
            </a:r>
          </a:p>
          <a:p>
            <a:r>
              <a:rPr lang="it-IT" dirty="0" smtClean="0"/>
              <a:t>Mattone materia-antimateria </a:t>
            </a:r>
          </a:p>
          <a:p>
            <a:r>
              <a:rPr lang="it-IT" dirty="0" smtClean="0"/>
              <a:t>Momento sincrono </a:t>
            </a:r>
            <a:r>
              <a:rPr lang="it-IT" dirty="0"/>
              <a:t>con </a:t>
            </a:r>
            <a:r>
              <a:rPr lang="it-IT" dirty="0" smtClean="0"/>
              <a:t>Spazio-Tempo</a:t>
            </a:r>
            <a:endParaRPr lang="it-IT" dirty="0"/>
          </a:p>
        </p:txBody>
      </p:sp>
      <p:pic>
        <p:nvPicPr>
          <p:cNvPr id="500" name="Picture 2" descr="Compound of two tetrahedr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19" y="528653"/>
            <a:ext cx="2047056" cy="204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" name="Rettangolo 500"/>
          <p:cNvSpPr/>
          <p:nvPr/>
        </p:nvSpPr>
        <p:spPr>
          <a:xfrm>
            <a:off x="5865389" y="186608"/>
            <a:ext cx="1875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>
                <a:solidFill>
                  <a:srgbClr val="222222"/>
                </a:solidFill>
              </a:rPr>
              <a:t>Stella </a:t>
            </a:r>
            <a:r>
              <a:rPr lang="it-IT" sz="2000" b="1" dirty="0" err="1">
                <a:solidFill>
                  <a:srgbClr val="222222"/>
                </a:solidFill>
              </a:rPr>
              <a:t>octangula</a:t>
            </a:r>
            <a:endParaRPr lang="it-IT" sz="2000" b="1" dirty="0">
              <a:solidFill>
                <a:srgbClr val="222222"/>
              </a:solidFill>
            </a:endParaRPr>
          </a:p>
        </p:txBody>
      </p:sp>
      <p:sp>
        <p:nvSpPr>
          <p:cNvPr id="502" name="Rettangolo 501"/>
          <p:cNvSpPr/>
          <p:nvPr/>
        </p:nvSpPr>
        <p:spPr>
          <a:xfrm>
            <a:off x="5459149" y="2813731"/>
            <a:ext cx="2602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FF0000"/>
                </a:solidFill>
              </a:rPr>
              <a:t>Neutrino</a:t>
            </a:r>
            <a:r>
              <a:rPr lang="it-IT" sz="2000" b="1" i="0" dirty="0" smtClean="0">
                <a:solidFill>
                  <a:srgbClr val="FF0000"/>
                </a:solidFill>
                <a:effectLst/>
              </a:rPr>
              <a:t>/Antineutrino</a:t>
            </a:r>
          </a:p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Stessa cosa</a:t>
            </a:r>
            <a:endParaRPr lang="it-IT" sz="2000" b="1" i="0" dirty="0">
              <a:solidFill>
                <a:srgbClr val="222222"/>
              </a:solidFill>
              <a:effectLst/>
            </a:endParaRPr>
          </a:p>
        </p:txBody>
      </p:sp>
      <p:sp>
        <p:nvSpPr>
          <p:cNvPr id="504" name="CasellaDiTesto 503"/>
          <p:cNvSpPr txBox="1"/>
          <p:nvPr/>
        </p:nvSpPr>
        <p:spPr>
          <a:xfrm>
            <a:off x="4665920" y="5309892"/>
            <a:ext cx="3757613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ctr" fontAlgn="base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it-IT" dirty="0"/>
              <a:t>Materia</a:t>
            </a:r>
            <a:r>
              <a:rPr lang="it-IT"/>
              <a:t>: </a:t>
            </a:r>
            <a:r>
              <a:rPr lang="it-IT" smtClean="0"/>
              <a:t>3 </a:t>
            </a:r>
            <a:r>
              <a:rPr lang="it-IT" dirty="0"/>
              <a:t>Quark</a:t>
            </a:r>
          </a:p>
          <a:p>
            <a:r>
              <a:rPr lang="it-IT" dirty="0"/>
              <a:t>(mix Up Down</a:t>
            </a:r>
            <a:r>
              <a:rPr lang="it-IT" dirty="0" smtClean="0"/>
              <a:t>)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Ruotando di 60°  si passa da uno all’altro con scambio di energia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05" name="Freccia in su 504"/>
          <p:cNvSpPr/>
          <p:nvPr/>
        </p:nvSpPr>
        <p:spPr>
          <a:xfrm>
            <a:off x="6349046" y="3899647"/>
            <a:ext cx="156000" cy="824006"/>
          </a:xfrm>
          <a:prstGeom prst="upArrow">
            <a:avLst/>
          </a:prstGeom>
          <a:solidFill>
            <a:srgbClr val="B4C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>
              <a:solidFill>
                <a:schemeClr val="tx1"/>
              </a:solidFill>
            </a:endParaRPr>
          </a:p>
        </p:txBody>
      </p:sp>
      <p:sp>
        <p:nvSpPr>
          <p:cNvPr id="506" name="Rettangolo 505"/>
          <p:cNvSpPr/>
          <p:nvPr/>
        </p:nvSpPr>
        <p:spPr>
          <a:xfrm>
            <a:off x="5911843" y="3544928"/>
            <a:ext cx="1031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1600" b="1" dirty="0" smtClean="0">
                <a:solidFill>
                  <a:srgbClr val="222222"/>
                </a:solidFill>
              </a:rPr>
              <a:t>Momento</a:t>
            </a:r>
            <a:endParaRPr lang="it-IT" sz="1600" b="1" i="0" dirty="0">
              <a:solidFill>
                <a:srgbClr val="222222"/>
              </a:solidFill>
              <a:effectLst/>
            </a:endParaRPr>
          </a:p>
        </p:txBody>
      </p:sp>
      <p:pic>
        <p:nvPicPr>
          <p:cNvPr id="508" name="Immagine 5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354" y="4637925"/>
            <a:ext cx="995012" cy="359111"/>
          </a:xfrm>
          <a:prstGeom prst="rect">
            <a:avLst/>
          </a:prstGeom>
        </p:spPr>
      </p:pic>
      <p:pic>
        <p:nvPicPr>
          <p:cNvPr id="1025" name="Immagine 10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0583" y="3969853"/>
            <a:ext cx="995012" cy="359111"/>
          </a:xfrm>
          <a:prstGeom prst="rect">
            <a:avLst/>
          </a:prstGeom>
        </p:spPr>
      </p:pic>
      <p:grpSp>
        <p:nvGrpSpPr>
          <p:cNvPr id="1027" name="Gruppo 1026"/>
          <p:cNvGrpSpPr/>
          <p:nvPr/>
        </p:nvGrpSpPr>
        <p:grpSpPr>
          <a:xfrm>
            <a:off x="2978345" y="889399"/>
            <a:ext cx="2081940" cy="2175710"/>
            <a:chOff x="2978345" y="560774"/>
            <a:chExt cx="2359390" cy="2441968"/>
          </a:xfrm>
        </p:grpSpPr>
        <p:grpSp>
          <p:nvGrpSpPr>
            <p:cNvPr id="5" name="Gruppo 4"/>
            <p:cNvGrpSpPr/>
            <p:nvPr/>
          </p:nvGrpSpPr>
          <p:grpSpPr>
            <a:xfrm>
              <a:off x="2978345" y="560774"/>
              <a:ext cx="2359390" cy="2441968"/>
              <a:chOff x="9016182" y="3236629"/>
              <a:chExt cx="2143086" cy="2244882"/>
            </a:xfrm>
          </p:grpSpPr>
          <p:pic>
            <p:nvPicPr>
              <p:cNvPr id="10" name="Immagine 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16182" y="3236629"/>
                <a:ext cx="2143086" cy="2244882"/>
              </a:xfrm>
              <a:prstGeom prst="rect">
                <a:avLst/>
              </a:prstGeom>
            </p:spPr>
          </p:pic>
          <p:sp>
            <p:nvSpPr>
              <p:cNvPr id="13" name="Figura a mano libera 12"/>
              <p:cNvSpPr/>
              <p:nvPr/>
            </p:nvSpPr>
            <p:spPr>
              <a:xfrm>
                <a:off x="9172597" y="3334699"/>
                <a:ext cx="1851642" cy="1753762"/>
              </a:xfrm>
              <a:custGeom>
                <a:avLst/>
                <a:gdLst>
                  <a:gd name="connsiteX0" fmla="*/ 243840 w 1962912"/>
                  <a:gd name="connsiteY0" fmla="*/ 0 h 1743456"/>
                  <a:gd name="connsiteX1" fmla="*/ 1450848 w 1962912"/>
                  <a:gd name="connsiteY1" fmla="*/ 12192 h 1743456"/>
                  <a:gd name="connsiteX2" fmla="*/ 1962912 w 1962912"/>
                  <a:gd name="connsiteY2" fmla="*/ 1158240 h 1743456"/>
                  <a:gd name="connsiteX3" fmla="*/ 816864 w 1962912"/>
                  <a:gd name="connsiteY3" fmla="*/ 1743456 h 1743456"/>
                  <a:gd name="connsiteX4" fmla="*/ 0 w 1962912"/>
                  <a:gd name="connsiteY4" fmla="*/ 1170432 h 1743456"/>
                  <a:gd name="connsiteX5" fmla="*/ 243840 w 1962912"/>
                  <a:gd name="connsiteY5" fmla="*/ 0 h 1743456"/>
                  <a:gd name="connsiteX0" fmla="*/ 243840 w 2017593"/>
                  <a:gd name="connsiteY0" fmla="*/ 0 h 1743456"/>
                  <a:gd name="connsiteX1" fmla="*/ 1450848 w 2017593"/>
                  <a:gd name="connsiteY1" fmla="*/ 12192 h 1743456"/>
                  <a:gd name="connsiteX2" fmla="*/ 2017593 w 2017593"/>
                  <a:gd name="connsiteY2" fmla="*/ 1133937 h 1743456"/>
                  <a:gd name="connsiteX3" fmla="*/ 816864 w 2017593"/>
                  <a:gd name="connsiteY3" fmla="*/ 1743456 h 1743456"/>
                  <a:gd name="connsiteX4" fmla="*/ 0 w 2017593"/>
                  <a:gd name="connsiteY4" fmla="*/ 1170432 h 1743456"/>
                  <a:gd name="connsiteX5" fmla="*/ 243840 w 2017593"/>
                  <a:gd name="connsiteY5" fmla="*/ 0 h 1743456"/>
                  <a:gd name="connsiteX0" fmla="*/ 243840 w 2008479"/>
                  <a:gd name="connsiteY0" fmla="*/ 0 h 1743456"/>
                  <a:gd name="connsiteX1" fmla="*/ 1450848 w 2008479"/>
                  <a:gd name="connsiteY1" fmla="*/ 12192 h 1743456"/>
                  <a:gd name="connsiteX2" fmla="*/ 2008479 w 2008479"/>
                  <a:gd name="connsiteY2" fmla="*/ 1136975 h 1743456"/>
                  <a:gd name="connsiteX3" fmla="*/ 816864 w 2008479"/>
                  <a:gd name="connsiteY3" fmla="*/ 1743456 h 1743456"/>
                  <a:gd name="connsiteX4" fmla="*/ 0 w 2008479"/>
                  <a:gd name="connsiteY4" fmla="*/ 1170432 h 1743456"/>
                  <a:gd name="connsiteX5" fmla="*/ 243840 w 2008479"/>
                  <a:gd name="connsiteY5" fmla="*/ 0 h 1743456"/>
                  <a:gd name="connsiteX0" fmla="*/ 243840 w 2008479"/>
                  <a:gd name="connsiteY0" fmla="*/ 0 h 1743456"/>
                  <a:gd name="connsiteX1" fmla="*/ 1450848 w 2008479"/>
                  <a:gd name="connsiteY1" fmla="*/ 12192 h 1743456"/>
                  <a:gd name="connsiteX2" fmla="*/ 2008479 w 2008479"/>
                  <a:gd name="connsiteY2" fmla="*/ 1136975 h 1743456"/>
                  <a:gd name="connsiteX3" fmla="*/ 816864 w 2008479"/>
                  <a:gd name="connsiteY3" fmla="*/ 1743456 h 1743456"/>
                  <a:gd name="connsiteX4" fmla="*/ 0 w 2008479"/>
                  <a:gd name="connsiteY4" fmla="*/ 1170432 h 1743456"/>
                  <a:gd name="connsiteX5" fmla="*/ 243840 w 2008479"/>
                  <a:gd name="connsiteY5" fmla="*/ 0 h 1743456"/>
                  <a:gd name="connsiteX0" fmla="*/ 216499 w 2008479"/>
                  <a:gd name="connsiteY0" fmla="*/ 24262 h 1731264"/>
                  <a:gd name="connsiteX1" fmla="*/ 1450848 w 2008479"/>
                  <a:gd name="connsiteY1" fmla="*/ 0 h 1731264"/>
                  <a:gd name="connsiteX2" fmla="*/ 2008479 w 2008479"/>
                  <a:gd name="connsiteY2" fmla="*/ 1124783 h 1731264"/>
                  <a:gd name="connsiteX3" fmla="*/ 816864 w 2008479"/>
                  <a:gd name="connsiteY3" fmla="*/ 1731264 h 1731264"/>
                  <a:gd name="connsiteX4" fmla="*/ 0 w 2008479"/>
                  <a:gd name="connsiteY4" fmla="*/ 1158240 h 1731264"/>
                  <a:gd name="connsiteX5" fmla="*/ 216499 w 2008479"/>
                  <a:gd name="connsiteY5" fmla="*/ 24262 h 1731264"/>
                  <a:gd name="connsiteX0" fmla="*/ 234727 w 2008479"/>
                  <a:gd name="connsiteY0" fmla="*/ 27300 h 1731264"/>
                  <a:gd name="connsiteX1" fmla="*/ 1450848 w 2008479"/>
                  <a:gd name="connsiteY1" fmla="*/ 0 h 1731264"/>
                  <a:gd name="connsiteX2" fmla="*/ 2008479 w 2008479"/>
                  <a:gd name="connsiteY2" fmla="*/ 1124783 h 1731264"/>
                  <a:gd name="connsiteX3" fmla="*/ 816864 w 2008479"/>
                  <a:gd name="connsiteY3" fmla="*/ 1731264 h 1731264"/>
                  <a:gd name="connsiteX4" fmla="*/ 0 w 2008479"/>
                  <a:gd name="connsiteY4" fmla="*/ 1158240 h 1731264"/>
                  <a:gd name="connsiteX5" fmla="*/ 234727 w 2008479"/>
                  <a:gd name="connsiteY5" fmla="*/ 27300 h 1731264"/>
                  <a:gd name="connsiteX0" fmla="*/ 234727 w 2008479"/>
                  <a:gd name="connsiteY0" fmla="*/ 27300 h 1716075"/>
                  <a:gd name="connsiteX1" fmla="*/ 1450848 w 2008479"/>
                  <a:gd name="connsiteY1" fmla="*/ 0 h 1716075"/>
                  <a:gd name="connsiteX2" fmla="*/ 2008479 w 2008479"/>
                  <a:gd name="connsiteY2" fmla="*/ 1124783 h 1716075"/>
                  <a:gd name="connsiteX3" fmla="*/ 859394 w 2008479"/>
                  <a:gd name="connsiteY3" fmla="*/ 1716075 h 1716075"/>
                  <a:gd name="connsiteX4" fmla="*/ 0 w 2008479"/>
                  <a:gd name="connsiteY4" fmla="*/ 1158240 h 1716075"/>
                  <a:gd name="connsiteX5" fmla="*/ 234727 w 2008479"/>
                  <a:gd name="connsiteY5" fmla="*/ 27300 h 1716075"/>
                  <a:gd name="connsiteX0" fmla="*/ 234727 w 2008479"/>
                  <a:gd name="connsiteY0" fmla="*/ 27300 h 1734929"/>
                  <a:gd name="connsiteX1" fmla="*/ 1450848 w 2008479"/>
                  <a:gd name="connsiteY1" fmla="*/ 0 h 1734929"/>
                  <a:gd name="connsiteX2" fmla="*/ 2008479 w 2008479"/>
                  <a:gd name="connsiteY2" fmla="*/ 1124783 h 1734929"/>
                  <a:gd name="connsiteX3" fmla="*/ 868821 w 2008479"/>
                  <a:gd name="connsiteY3" fmla="*/ 1734929 h 1734929"/>
                  <a:gd name="connsiteX4" fmla="*/ 0 w 2008479"/>
                  <a:gd name="connsiteY4" fmla="*/ 1158240 h 1734929"/>
                  <a:gd name="connsiteX5" fmla="*/ 234727 w 2008479"/>
                  <a:gd name="connsiteY5" fmla="*/ 27300 h 1734929"/>
                  <a:gd name="connsiteX0" fmla="*/ 234727 w 2008479"/>
                  <a:gd name="connsiteY0" fmla="*/ 27300 h 1734929"/>
                  <a:gd name="connsiteX1" fmla="*/ 1497982 w 2008479"/>
                  <a:gd name="connsiteY1" fmla="*/ 0 h 1734929"/>
                  <a:gd name="connsiteX2" fmla="*/ 2008479 w 2008479"/>
                  <a:gd name="connsiteY2" fmla="*/ 1124783 h 1734929"/>
                  <a:gd name="connsiteX3" fmla="*/ 868821 w 2008479"/>
                  <a:gd name="connsiteY3" fmla="*/ 1734929 h 1734929"/>
                  <a:gd name="connsiteX4" fmla="*/ 0 w 2008479"/>
                  <a:gd name="connsiteY4" fmla="*/ 1158240 h 1734929"/>
                  <a:gd name="connsiteX5" fmla="*/ 234727 w 2008479"/>
                  <a:gd name="connsiteY5" fmla="*/ 27300 h 1734929"/>
                  <a:gd name="connsiteX0" fmla="*/ 234727 w 2008479"/>
                  <a:gd name="connsiteY0" fmla="*/ 27300 h 1734929"/>
                  <a:gd name="connsiteX1" fmla="*/ 1497982 w 2008479"/>
                  <a:gd name="connsiteY1" fmla="*/ 0 h 1734929"/>
                  <a:gd name="connsiteX2" fmla="*/ 2008479 w 2008479"/>
                  <a:gd name="connsiteY2" fmla="*/ 1143637 h 1734929"/>
                  <a:gd name="connsiteX3" fmla="*/ 868821 w 2008479"/>
                  <a:gd name="connsiteY3" fmla="*/ 1734929 h 1734929"/>
                  <a:gd name="connsiteX4" fmla="*/ 0 w 2008479"/>
                  <a:gd name="connsiteY4" fmla="*/ 1158240 h 1734929"/>
                  <a:gd name="connsiteX5" fmla="*/ 234727 w 2008479"/>
                  <a:gd name="connsiteY5" fmla="*/ 27300 h 1734929"/>
                  <a:gd name="connsiteX0" fmla="*/ 225300 w 2008479"/>
                  <a:gd name="connsiteY0" fmla="*/ 244116 h 1734929"/>
                  <a:gd name="connsiteX1" fmla="*/ 1497982 w 2008479"/>
                  <a:gd name="connsiteY1" fmla="*/ 0 h 1734929"/>
                  <a:gd name="connsiteX2" fmla="*/ 2008479 w 2008479"/>
                  <a:gd name="connsiteY2" fmla="*/ 1143637 h 1734929"/>
                  <a:gd name="connsiteX3" fmla="*/ 868821 w 2008479"/>
                  <a:gd name="connsiteY3" fmla="*/ 1734929 h 1734929"/>
                  <a:gd name="connsiteX4" fmla="*/ 0 w 2008479"/>
                  <a:gd name="connsiteY4" fmla="*/ 1158240 h 1734929"/>
                  <a:gd name="connsiteX5" fmla="*/ 225300 w 2008479"/>
                  <a:gd name="connsiteY5" fmla="*/ 244116 h 1734929"/>
                  <a:gd name="connsiteX0" fmla="*/ 225300 w 2008479"/>
                  <a:gd name="connsiteY0" fmla="*/ 291250 h 1782063"/>
                  <a:gd name="connsiteX1" fmla="*/ 1252885 w 2008479"/>
                  <a:gd name="connsiteY1" fmla="*/ 0 h 1782063"/>
                  <a:gd name="connsiteX2" fmla="*/ 2008479 w 2008479"/>
                  <a:gd name="connsiteY2" fmla="*/ 1190771 h 1782063"/>
                  <a:gd name="connsiteX3" fmla="*/ 868821 w 2008479"/>
                  <a:gd name="connsiteY3" fmla="*/ 1782063 h 1782063"/>
                  <a:gd name="connsiteX4" fmla="*/ 0 w 2008479"/>
                  <a:gd name="connsiteY4" fmla="*/ 1205374 h 1782063"/>
                  <a:gd name="connsiteX5" fmla="*/ 225300 w 2008479"/>
                  <a:gd name="connsiteY5" fmla="*/ 291250 h 1782063"/>
                  <a:gd name="connsiteX0" fmla="*/ 225300 w 2008479"/>
                  <a:gd name="connsiteY0" fmla="*/ 291250 h 1782063"/>
                  <a:gd name="connsiteX1" fmla="*/ 922947 w 2008479"/>
                  <a:gd name="connsiteY1" fmla="*/ 0 h 1782063"/>
                  <a:gd name="connsiteX2" fmla="*/ 2008479 w 2008479"/>
                  <a:gd name="connsiteY2" fmla="*/ 1190771 h 1782063"/>
                  <a:gd name="connsiteX3" fmla="*/ 868821 w 2008479"/>
                  <a:gd name="connsiteY3" fmla="*/ 1782063 h 1782063"/>
                  <a:gd name="connsiteX4" fmla="*/ 0 w 2008479"/>
                  <a:gd name="connsiteY4" fmla="*/ 1205374 h 1782063"/>
                  <a:gd name="connsiteX5" fmla="*/ 225300 w 2008479"/>
                  <a:gd name="connsiteY5" fmla="*/ 291250 h 1782063"/>
                  <a:gd name="connsiteX0" fmla="*/ 225300 w 2008479"/>
                  <a:gd name="connsiteY0" fmla="*/ 310103 h 1800916"/>
                  <a:gd name="connsiteX1" fmla="*/ 894666 w 2008479"/>
                  <a:gd name="connsiteY1" fmla="*/ 0 h 1800916"/>
                  <a:gd name="connsiteX2" fmla="*/ 2008479 w 2008479"/>
                  <a:gd name="connsiteY2" fmla="*/ 1209624 h 1800916"/>
                  <a:gd name="connsiteX3" fmla="*/ 868821 w 2008479"/>
                  <a:gd name="connsiteY3" fmla="*/ 1800916 h 1800916"/>
                  <a:gd name="connsiteX4" fmla="*/ 0 w 2008479"/>
                  <a:gd name="connsiteY4" fmla="*/ 1224227 h 1800916"/>
                  <a:gd name="connsiteX5" fmla="*/ 225300 w 2008479"/>
                  <a:gd name="connsiteY5" fmla="*/ 310103 h 1800916"/>
                  <a:gd name="connsiteX0" fmla="*/ 225300 w 1867077"/>
                  <a:gd name="connsiteY0" fmla="*/ 310103 h 1800916"/>
                  <a:gd name="connsiteX1" fmla="*/ 894666 w 1867077"/>
                  <a:gd name="connsiteY1" fmla="*/ 0 h 1800916"/>
                  <a:gd name="connsiteX2" fmla="*/ 1867077 w 1867077"/>
                  <a:gd name="connsiteY2" fmla="*/ 578028 h 1800916"/>
                  <a:gd name="connsiteX3" fmla="*/ 868821 w 1867077"/>
                  <a:gd name="connsiteY3" fmla="*/ 1800916 h 1800916"/>
                  <a:gd name="connsiteX4" fmla="*/ 0 w 1867077"/>
                  <a:gd name="connsiteY4" fmla="*/ 1224227 h 1800916"/>
                  <a:gd name="connsiteX5" fmla="*/ 225300 w 1867077"/>
                  <a:gd name="connsiteY5" fmla="*/ 310103 h 1800916"/>
                  <a:gd name="connsiteX0" fmla="*/ 225300 w 1867077"/>
                  <a:gd name="connsiteY0" fmla="*/ 310103 h 1800916"/>
                  <a:gd name="connsiteX1" fmla="*/ 894666 w 1867077"/>
                  <a:gd name="connsiteY1" fmla="*/ 0 h 1800916"/>
                  <a:gd name="connsiteX2" fmla="*/ 1867077 w 1867077"/>
                  <a:gd name="connsiteY2" fmla="*/ 578028 h 1800916"/>
                  <a:gd name="connsiteX3" fmla="*/ 868821 w 1867077"/>
                  <a:gd name="connsiteY3" fmla="*/ 1800916 h 1800916"/>
                  <a:gd name="connsiteX4" fmla="*/ 0 w 1867077"/>
                  <a:gd name="connsiteY4" fmla="*/ 1224227 h 1800916"/>
                  <a:gd name="connsiteX5" fmla="*/ 225300 w 1867077"/>
                  <a:gd name="connsiteY5" fmla="*/ 310103 h 1800916"/>
                  <a:gd name="connsiteX0" fmla="*/ 74471 w 1716248"/>
                  <a:gd name="connsiteY0" fmla="*/ 310103 h 1800916"/>
                  <a:gd name="connsiteX1" fmla="*/ 743837 w 1716248"/>
                  <a:gd name="connsiteY1" fmla="*/ 0 h 1800916"/>
                  <a:gd name="connsiteX2" fmla="*/ 1716248 w 1716248"/>
                  <a:gd name="connsiteY2" fmla="*/ 578028 h 1800916"/>
                  <a:gd name="connsiteX3" fmla="*/ 717992 w 1716248"/>
                  <a:gd name="connsiteY3" fmla="*/ 1800916 h 1800916"/>
                  <a:gd name="connsiteX4" fmla="*/ 0 w 1716248"/>
                  <a:gd name="connsiteY4" fmla="*/ 1431617 h 1800916"/>
                  <a:gd name="connsiteX5" fmla="*/ 74471 w 1716248"/>
                  <a:gd name="connsiteY5" fmla="*/ 310103 h 1800916"/>
                  <a:gd name="connsiteX0" fmla="*/ 74471 w 1716248"/>
                  <a:gd name="connsiteY0" fmla="*/ 310103 h 1961171"/>
                  <a:gd name="connsiteX1" fmla="*/ 743837 w 1716248"/>
                  <a:gd name="connsiteY1" fmla="*/ 0 h 1961171"/>
                  <a:gd name="connsiteX2" fmla="*/ 1716248 w 1716248"/>
                  <a:gd name="connsiteY2" fmla="*/ 578028 h 1961171"/>
                  <a:gd name="connsiteX3" fmla="*/ 859394 w 1716248"/>
                  <a:gd name="connsiteY3" fmla="*/ 1961171 h 1961171"/>
                  <a:gd name="connsiteX4" fmla="*/ 0 w 1716248"/>
                  <a:gd name="connsiteY4" fmla="*/ 1431617 h 1961171"/>
                  <a:gd name="connsiteX5" fmla="*/ 74471 w 1716248"/>
                  <a:gd name="connsiteY5" fmla="*/ 310103 h 1961171"/>
                  <a:gd name="connsiteX0" fmla="*/ 74471 w 1376883"/>
                  <a:gd name="connsiteY0" fmla="*/ 310103 h 1961171"/>
                  <a:gd name="connsiteX1" fmla="*/ 743837 w 1376883"/>
                  <a:gd name="connsiteY1" fmla="*/ 0 h 1961171"/>
                  <a:gd name="connsiteX2" fmla="*/ 1376883 w 1376883"/>
                  <a:gd name="connsiteY2" fmla="*/ 804271 h 1961171"/>
                  <a:gd name="connsiteX3" fmla="*/ 859394 w 1376883"/>
                  <a:gd name="connsiteY3" fmla="*/ 1961171 h 1961171"/>
                  <a:gd name="connsiteX4" fmla="*/ 0 w 1376883"/>
                  <a:gd name="connsiteY4" fmla="*/ 1431617 h 1961171"/>
                  <a:gd name="connsiteX5" fmla="*/ 74471 w 1376883"/>
                  <a:gd name="connsiteY5" fmla="*/ 310103 h 1961171"/>
                  <a:gd name="connsiteX0" fmla="*/ 74471 w 1722620"/>
                  <a:gd name="connsiteY0" fmla="*/ 310103 h 1961171"/>
                  <a:gd name="connsiteX1" fmla="*/ 743837 w 1722620"/>
                  <a:gd name="connsiteY1" fmla="*/ 0 h 1961171"/>
                  <a:gd name="connsiteX2" fmla="*/ 1722620 w 1722620"/>
                  <a:gd name="connsiteY2" fmla="*/ 607618 h 1961171"/>
                  <a:gd name="connsiteX3" fmla="*/ 1376883 w 1722620"/>
                  <a:gd name="connsiteY3" fmla="*/ 804271 h 1961171"/>
                  <a:gd name="connsiteX4" fmla="*/ 859394 w 1722620"/>
                  <a:gd name="connsiteY4" fmla="*/ 1961171 h 1961171"/>
                  <a:gd name="connsiteX5" fmla="*/ 0 w 1722620"/>
                  <a:gd name="connsiteY5" fmla="*/ 1431617 h 1961171"/>
                  <a:gd name="connsiteX6" fmla="*/ 74471 w 1722620"/>
                  <a:gd name="connsiteY6" fmla="*/ 310103 h 1961171"/>
                  <a:gd name="connsiteX0" fmla="*/ 0 w 1827258"/>
                  <a:gd name="connsiteY0" fmla="*/ 592908 h 1961171"/>
                  <a:gd name="connsiteX1" fmla="*/ 848475 w 1827258"/>
                  <a:gd name="connsiteY1" fmla="*/ 0 h 1961171"/>
                  <a:gd name="connsiteX2" fmla="*/ 1827258 w 1827258"/>
                  <a:gd name="connsiteY2" fmla="*/ 607618 h 1961171"/>
                  <a:gd name="connsiteX3" fmla="*/ 1481521 w 1827258"/>
                  <a:gd name="connsiteY3" fmla="*/ 804271 h 1961171"/>
                  <a:gd name="connsiteX4" fmla="*/ 964032 w 1827258"/>
                  <a:gd name="connsiteY4" fmla="*/ 1961171 h 1961171"/>
                  <a:gd name="connsiteX5" fmla="*/ 104638 w 1827258"/>
                  <a:gd name="connsiteY5" fmla="*/ 1431617 h 1961171"/>
                  <a:gd name="connsiteX6" fmla="*/ 0 w 1827258"/>
                  <a:gd name="connsiteY6" fmla="*/ 592908 h 1961171"/>
                  <a:gd name="connsiteX0" fmla="*/ 0 w 1827258"/>
                  <a:gd name="connsiteY0" fmla="*/ 630615 h 1998878"/>
                  <a:gd name="connsiteX1" fmla="*/ 791914 w 1827258"/>
                  <a:gd name="connsiteY1" fmla="*/ 0 h 1998878"/>
                  <a:gd name="connsiteX2" fmla="*/ 1827258 w 1827258"/>
                  <a:gd name="connsiteY2" fmla="*/ 645325 h 1998878"/>
                  <a:gd name="connsiteX3" fmla="*/ 1481521 w 1827258"/>
                  <a:gd name="connsiteY3" fmla="*/ 841978 h 1998878"/>
                  <a:gd name="connsiteX4" fmla="*/ 964032 w 1827258"/>
                  <a:gd name="connsiteY4" fmla="*/ 1998878 h 1998878"/>
                  <a:gd name="connsiteX5" fmla="*/ 104638 w 1827258"/>
                  <a:gd name="connsiteY5" fmla="*/ 1469324 h 1998878"/>
                  <a:gd name="connsiteX6" fmla="*/ 0 w 1827258"/>
                  <a:gd name="connsiteY6" fmla="*/ 630615 h 1998878"/>
                  <a:gd name="connsiteX0" fmla="*/ 0 w 1827258"/>
                  <a:gd name="connsiteY0" fmla="*/ 630615 h 1998878"/>
                  <a:gd name="connsiteX1" fmla="*/ 791914 w 1827258"/>
                  <a:gd name="connsiteY1" fmla="*/ 0 h 1998878"/>
                  <a:gd name="connsiteX2" fmla="*/ 1827258 w 1827258"/>
                  <a:gd name="connsiteY2" fmla="*/ 645325 h 1998878"/>
                  <a:gd name="connsiteX3" fmla="*/ 1481521 w 1827258"/>
                  <a:gd name="connsiteY3" fmla="*/ 841978 h 1998878"/>
                  <a:gd name="connsiteX4" fmla="*/ 964032 w 1827258"/>
                  <a:gd name="connsiteY4" fmla="*/ 1998878 h 1998878"/>
                  <a:gd name="connsiteX5" fmla="*/ 104638 w 1827258"/>
                  <a:gd name="connsiteY5" fmla="*/ 1469324 h 1998878"/>
                  <a:gd name="connsiteX6" fmla="*/ 0 w 1827258"/>
                  <a:gd name="connsiteY6" fmla="*/ 630615 h 1998878"/>
                  <a:gd name="connsiteX0" fmla="*/ 0 w 1827258"/>
                  <a:gd name="connsiteY0" fmla="*/ 630615 h 1998878"/>
                  <a:gd name="connsiteX1" fmla="*/ 791914 w 1827258"/>
                  <a:gd name="connsiteY1" fmla="*/ 0 h 1998878"/>
                  <a:gd name="connsiteX2" fmla="*/ 1827258 w 1827258"/>
                  <a:gd name="connsiteY2" fmla="*/ 645325 h 1998878"/>
                  <a:gd name="connsiteX3" fmla="*/ 1604069 w 1827258"/>
                  <a:gd name="connsiteY3" fmla="*/ 1643256 h 1998878"/>
                  <a:gd name="connsiteX4" fmla="*/ 964032 w 1827258"/>
                  <a:gd name="connsiteY4" fmla="*/ 1998878 h 1998878"/>
                  <a:gd name="connsiteX5" fmla="*/ 104638 w 1827258"/>
                  <a:gd name="connsiteY5" fmla="*/ 1469324 h 1998878"/>
                  <a:gd name="connsiteX6" fmla="*/ 0 w 1827258"/>
                  <a:gd name="connsiteY6" fmla="*/ 630615 h 1998878"/>
                  <a:gd name="connsiteX0" fmla="*/ 0 w 1827258"/>
                  <a:gd name="connsiteY0" fmla="*/ 630615 h 1643256"/>
                  <a:gd name="connsiteX1" fmla="*/ 791914 w 1827258"/>
                  <a:gd name="connsiteY1" fmla="*/ 0 h 1643256"/>
                  <a:gd name="connsiteX2" fmla="*/ 1827258 w 1827258"/>
                  <a:gd name="connsiteY2" fmla="*/ 645325 h 1643256"/>
                  <a:gd name="connsiteX3" fmla="*/ 1604069 w 1827258"/>
                  <a:gd name="connsiteY3" fmla="*/ 1643256 h 1643256"/>
                  <a:gd name="connsiteX4" fmla="*/ 860337 w 1827258"/>
                  <a:gd name="connsiteY4" fmla="*/ 1565245 h 1643256"/>
                  <a:gd name="connsiteX5" fmla="*/ 104638 w 1827258"/>
                  <a:gd name="connsiteY5" fmla="*/ 1469324 h 1643256"/>
                  <a:gd name="connsiteX6" fmla="*/ 0 w 1827258"/>
                  <a:gd name="connsiteY6" fmla="*/ 630615 h 1643256"/>
                  <a:gd name="connsiteX0" fmla="*/ 0 w 1827258"/>
                  <a:gd name="connsiteY0" fmla="*/ 630615 h 1643256"/>
                  <a:gd name="connsiteX1" fmla="*/ 791914 w 1827258"/>
                  <a:gd name="connsiteY1" fmla="*/ 0 h 1643256"/>
                  <a:gd name="connsiteX2" fmla="*/ 1827258 w 1827258"/>
                  <a:gd name="connsiteY2" fmla="*/ 645325 h 1643256"/>
                  <a:gd name="connsiteX3" fmla="*/ 1604069 w 1827258"/>
                  <a:gd name="connsiteY3" fmla="*/ 1643256 h 1643256"/>
                  <a:gd name="connsiteX4" fmla="*/ 104638 w 1827258"/>
                  <a:gd name="connsiteY4" fmla="*/ 1469324 h 1643256"/>
                  <a:gd name="connsiteX5" fmla="*/ 0 w 1827258"/>
                  <a:gd name="connsiteY5" fmla="*/ 630615 h 1643256"/>
                  <a:gd name="connsiteX0" fmla="*/ 0 w 1827258"/>
                  <a:gd name="connsiteY0" fmla="*/ 630615 h 1652683"/>
                  <a:gd name="connsiteX1" fmla="*/ 791914 w 1827258"/>
                  <a:gd name="connsiteY1" fmla="*/ 0 h 1652683"/>
                  <a:gd name="connsiteX2" fmla="*/ 1827258 w 1827258"/>
                  <a:gd name="connsiteY2" fmla="*/ 645325 h 1652683"/>
                  <a:gd name="connsiteX3" fmla="*/ 1641776 w 1827258"/>
                  <a:gd name="connsiteY3" fmla="*/ 1652683 h 1652683"/>
                  <a:gd name="connsiteX4" fmla="*/ 104638 w 1827258"/>
                  <a:gd name="connsiteY4" fmla="*/ 1469324 h 1652683"/>
                  <a:gd name="connsiteX5" fmla="*/ 0 w 1827258"/>
                  <a:gd name="connsiteY5" fmla="*/ 630615 h 1652683"/>
                  <a:gd name="connsiteX0" fmla="*/ 0 w 1827258"/>
                  <a:gd name="connsiteY0" fmla="*/ 630615 h 1652683"/>
                  <a:gd name="connsiteX1" fmla="*/ 791914 w 1827258"/>
                  <a:gd name="connsiteY1" fmla="*/ 0 h 1652683"/>
                  <a:gd name="connsiteX2" fmla="*/ 1827258 w 1827258"/>
                  <a:gd name="connsiteY2" fmla="*/ 645325 h 1652683"/>
                  <a:gd name="connsiteX3" fmla="*/ 1641776 w 1827258"/>
                  <a:gd name="connsiteY3" fmla="*/ 1652683 h 1652683"/>
                  <a:gd name="connsiteX4" fmla="*/ 123492 w 1827258"/>
                  <a:gd name="connsiteY4" fmla="*/ 1488177 h 1652683"/>
                  <a:gd name="connsiteX5" fmla="*/ 0 w 1827258"/>
                  <a:gd name="connsiteY5" fmla="*/ 630615 h 1652683"/>
                  <a:gd name="connsiteX0" fmla="*/ 0 w 1827258"/>
                  <a:gd name="connsiteY0" fmla="*/ 630615 h 1704994"/>
                  <a:gd name="connsiteX1" fmla="*/ 791914 w 1827258"/>
                  <a:gd name="connsiteY1" fmla="*/ 0 h 1704994"/>
                  <a:gd name="connsiteX2" fmla="*/ 1827258 w 1827258"/>
                  <a:gd name="connsiteY2" fmla="*/ 645325 h 1704994"/>
                  <a:gd name="connsiteX3" fmla="*/ 1641776 w 1827258"/>
                  <a:gd name="connsiteY3" fmla="*/ 1652683 h 1704994"/>
                  <a:gd name="connsiteX4" fmla="*/ 453430 w 1827258"/>
                  <a:gd name="connsiteY4" fmla="*/ 1704994 h 1704994"/>
                  <a:gd name="connsiteX5" fmla="*/ 0 w 1827258"/>
                  <a:gd name="connsiteY5" fmla="*/ 630615 h 1704994"/>
                  <a:gd name="connsiteX0" fmla="*/ 0 w 1827258"/>
                  <a:gd name="connsiteY0" fmla="*/ 630615 h 1704994"/>
                  <a:gd name="connsiteX1" fmla="*/ 791914 w 1827258"/>
                  <a:gd name="connsiteY1" fmla="*/ 0 h 1704994"/>
                  <a:gd name="connsiteX2" fmla="*/ 1827258 w 1827258"/>
                  <a:gd name="connsiteY2" fmla="*/ 645325 h 1704994"/>
                  <a:gd name="connsiteX3" fmla="*/ 1641776 w 1827258"/>
                  <a:gd name="connsiteY3" fmla="*/ 1652683 h 1704994"/>
                  <a:gd name="connsiteX4" fmla="*/ 453430 w 1827258"/>
                  <a:gd name="connsiteY4" fmla="*/ 1704994 h 1704994"/>
                  <a:gd name="connsiteX5" fmla="*/ 0 w 1827258"/>
                  <a:gd name="connsiteY5" fmla="*/ 630615 h 1704994"/>
                  <a:gd name="connsiteX0" fmla="*/ 0 w 1827258"/>
                  <a:gd name="connsiteY0" fmla="*/ 630615 h 1704994"/>
                  <a:gd name="connsiteX1" fmla="*/ 791914 w 1827258"/>
                  <a:gd name="connsiteY1" fmla="*/ 0 h 1704994"/>
                  <a:gd name="connsiteX2" fmla="*/ 1827258 w 1827258"/>
                  <a:gd name="connsiteY2" fmla="*/ 645325 h 1704994"/>
                  <a:gd name="connsiteX3" fmla="*/ 1641776 w 1827258"/>
                  <a:gd name="connsiteY3" fmla="*/ 1652683 h 1704994"/>
                  <a:gd name="connsiteX4" fmla="*/ 453430 w 1827258"/>
                  <a:gd name="connsiteY4" fmla="*/ 1704994 h 1704994"/>
                  <a:gd name="connsiteX5" fmla="*/ 0 w 1827258"/>
                  <a:gd name="connsiteY5" fmla="*/ 630615 h 1704994"/>
                  <a:gd name="connsiteX0" fmla="*/ 0 w 1827258"/>
                  <a:gd name="connsiteY0" fmla="*/ 630615 h 1704994"/>
                  <a:gd name="connsiteX1" fmla="*/ 791914 w 1827258"/>
                  <a:gd name="connsiteY1" fmla="*/ 0 h 1704994"/>
                  <a:gd name="connsiteX2" fmla="*/ 1827258 w 1827258"/>
                  <a:gd name="connsiteY2" fmla="*/ 645325 h 1704994"/>
                  <a:gd name="connsiteX3" fmla="*/ 1641776 w 1827258"/>
                  <a:gd name="connsiteY3" fmla="*/ 1652683 h 1704994"/>
                  <a:gd name="connsiteX4" fmla="*/ 453430 w 1827258"/>
                  <a:gd name="connsiteY4" fmla="*/ 1704994 h 1704994"/>
                  <a:gd name="connsiteX5" fmla="*/ 0 w 1827258"/>
                  <a:gd name="connsiteY5" fmla="*/ 630615 h 1704994"/>
                  <a:gd name="connsiteX0" fmla="*/ 0 w 1827258"/>
                  <a:gd name="connsiteY0" fmla="*/ 630615 h 1704994"/>
                  <a:gd name="connsiteX1" fmla="*/ 791914 w 1827258"/>
                  <a:gd name="connsiteY1" fmla="*/ 0 h 1704994"/>
                  <a:gd name="connsiteX2" fmla="*/ 1827258 w 1827258"/>
                  <a:gd name="connsiteY2" fmla="*/ 645325 h 1704994"/>
                  <a:gd name="connsiteX3" fmla="*/ 1641776 w 1827258"/>
                  <a:gd name="connsiteY3" fmla="*/ 1652683 h 1704994"/>
                  <a:gd name="connsiteX4" fmla="*/ 453430 w 1827258"/>
                  <a:gd name="connsiteY4" fmla="*/ 1704994 h 1704994"/>
                  <a:gd name="connsiteX5" fmla="*/ 0 w 1827258"/>
                  <a:gd name="connsiteY5" fmla="*/ 630615 h 1704994"/>
                  <a:gd name="connsiteX0" fmla="*/ 0 w 1827258"/>
                  <a:gd name="connsiteY0" fmla="*/ 728151 h 1802530"/>
                  <a:gd name="connsiteX1" fmla="*/ 816298 w 1827258"/>
                  <a:gd name="connsiteY1" fmla="*/ 0 h 1802530"/>
                  <a:gd name="connsiteX2" fmla="*/ 1827258 w 1827258"/>
                  <a:gd name="connsiteY2" fmla="*/ 742861 h 1802530"/>
                  <a:gd name="connsiteX3" fmla="*/ 1641776 w 1827258"/>
                  <a:gd name="connsiteY3" fmla="*/ 1750219 h 1802530"/>
                  <a:gd name="connsiteX4" fmla="*/ 453430 w 1827258"/>
                  <a:gd name="connsiteY4" fmla="*/ 1802530 h 1802530"/>
                  <a:gd name="connsiteX5" fmla="*/ 0 w 1827258"/>
                  <a:gd name="connsiteY5" fmla="*/ 728151 h 1802530"/>
                  <a:gd name="connsiteX0" fmla="*/ 0 w 1827258"/>
                  <a:gd name="connsiteY0" fmla="*/ 654999 h 1729378"/>
                  <a:gd name="connsiteX1" fmla="*/ 804106 w 1827258"/>
                  <a:gd name="connsiteY1" fmla="*/ 0 h 1729378"/>
                  <a:gd name="connsiteX2" fmla="*/ 1827258 w 1827258"/>
                  <a:gd name="connsiteY2" fmla="*/ 669709 h 1729378"/>
                  <a:gd name="connsiteX3" fmla="*/ 1641776 w 1827258"/>
                  <a:gd name="connsiteY3" fmla="*/ 1677067 h 1729378"/>
                  <a:gd name="connsiteX4" fmla="*/ 453430 w 1827258"/>
                  <a:gd name="connsiteY4" fmla="*/ 1729378 h 1729378"/>
                  <a:gd name="connsiteX5" fmla="*/ 0 w 1827258"/>
                  <a:gd name="connsiteY5" fmla="*/ 654999 h 1729378"/>
                  <a:gd name="connsiteX0" fmla="*/ 0 w 1827258"/>
                  <a:gd name="connsiteY0" fmla="*/ 654999 h 1729378"/>
                  <a:gd name="connsiteX1" fmla="*/ 804106 w 1827258"/>
                  <a:gd name="connsiteY1" fmla="*/ 0 h 1729378"/>
                  <a:gd name="connsiteX2" fmla="*/ 1827258 w 1827258"/>
                  <a:gd name="connsiteY2" fmla="*/ 669709 h 1729378"/>
                  <a:gd name="connsiteX3" fmla="*/ 1593008 w 1827258"/>
                  <a:gd name="connsiteY3" fmla="*/ 1713643 h 1729378"/>
                  <a:gd name="connsiteX4" fmla="*/ 453430 w 1827258"/>
                  <a:gd name="connsiteY4" fmla="*/ 1729378 h 1729378"/>
                  <a:gd name="connsiteX5" fmla="*/ 0 w 1827258"/>
                  <a:gd name="connsiteY5" fmla="*/ 654999 h 1729378"/>
                  <a:gd name="connsiteX0" fmla="*/ 0 w 1827258"/>
                  <a:gd name="connsiteY0" fmla="*/ 654999 h 1753762"/>
                  <a:gd name="connsiteX1" fmla="*/ 804106 w 1827258"/>
                  <a:gd name="connsiteY1" fmla="*/ 0 h 1753762"/>
                  <a:gd name="connsiteX2" fmla="*/ 1827258 w 1827258"/>
                  <a:gd name="connsiteY2" fmla="*/ 669709 h 1753762"/>
                  <a:gd name="connsiteX3" fmla="*/ 1593008 w 1827258"/>
                  <a:gd name="connsiteY3" fmla="*/ 1713643 h 1753762"/>
                  <a:gd name="connsiteX4" fmla="*/ 404662 w 1827258"/>
                  <a:gd name="connsiteY4" fmla="*/ 1753762 h 1753762"/>
                  <a:gd name="connsiteX5" fmla="*/ 0 w 1827258"/>
                  <a:gd name="connsiteY5" fmla="*/ 654999 h 1753762"/>
                  <a:gd name="connsiteX0" fmla="*/ 0 w 1827258"/>
                  <a:gd name="connsiteY0" fmla="*/ 654999 h 1753762"/>
                  <a:gd name="connsiteX1" fmla="*/ 804106 w 1827258"/>
                  <a:gd name="connsiteY1" fmla="*/ 0 h 1753762"/>
                  <a:gd name="connsiteX2" fmla="*/ 1827258 w 1827258"/>
                  <a:gd name="connsiteY2" fmla="*/ 620941 h 1753762"/>
                  <a:gd name="connsiteX3" fmla="*/ 1593008 w 1827258"/>
                  <a:gd name="connsiteY3" fmla="*/ 1713643 h 1753762"/>
                  <a:gd name="connsiteX4" fmla="*/ 404662 w 1827258"/>
                  <a:gd name="connsiteY4" fmla="*/ 1753762 h 1753762"/>
                  <a:gd name="connsiteX5" fmla="*/ 0 w 1827258"/>
                  <a:gd name="connsiteY5" fmla="*/ 654999 h 1753762"/>
                  <a:gd name="connsiteX0" fmla="*/ 0 w 1827258"/>
                  <a:gd name="connsiteY0" fmla="*/ 654999 h 1753762"/>
                  <a:gd name="connsiteX1" fmla="*/ 804106 w 1827258"/>
                  <a:gd name="connsiteY1" fmla="*/ 0 h 1753762"/>
                  <a:gd name="connsiteX2" fmla="*/ 1827258 w 1827258"/>
                  <a:gd name="connsiteY2" fmla="*/ 620941 h 1753762"/>
                  <a:gd name="connsiteX3" fmla="*/ 1593008 w 1827258"/>
                  <a:gd name="connsiteY3" fmla="*/ 1713643 h 1753762"/>
                  <a:gd name="connsiteX4" fmla="*/ 404662 w 1827258"/>
                  <a:gd name="connsiteY4" fmla="*/ 1753762 h 1753762"/>
                  <a:gd name="connsiteX5" fmla="*/ 0 w 1827258"/>
                  <a:gd name="connsiteY5" fmla="*/ 654999 h 1753762"/>
                  <a:gd name="connsiteX0" fmla="*/ 0 w 1851642"/>
                  <a:gd name="connsiteY0" fmla="*/ 728151 h 1753762"/>
                  <a:gd name="connsiteX1" fmla="*/ 828490 w 1851642"/>
                  <a:gd name="connsiteY1" fmla="*/ 0 h 1753762"/>
                  <a:gd name="connsiteX2" fmla="*/ 1851642 w 1851642"/>
                  <a:gd name="connsiteY2" fmla="*/ 620941 h 1753762"/>
                  <a:gd name="connsiteX3" fmla="*/ 1617392 w 1851642"/>
                  <a:gd name="connsiteY3" fmla="*/ 1713643 h 1753762"/>
                  <a:gd name="connsiteX4" fmla="*/ 429046 w 1851642"/>
                  <a:gd name="connsiteY4" fmla="*/ 1753762 h 1753762"/>
                  <a:gd name="connsiteX5" fmla="*/ 0 w 1851642"/>
                  <a:gd name="connsiteY5" fmla="*/ 728151 h 1753762"/>
                  <a:gd name="connsiteX0" fmla="*/ 0 w 1851642"/>
                  <a:gd name="connsiteY0" fmla="*/ 679383 h 1753762"/>
                  <a:gd name="connsiteX1" fmla="*/ 828490 w 1851642"/>
                  <a:gd name="connsiteY1" fmla="*/ 0 h 1753762"/>
                  <a:gd name="connsiteX2" fmla="*/ 1851642 w 1851642"/>
                  <a:gd name="connsiteY2" fmla="*/ 620941 h 1753762"/>
                  <a:gd name="connsiteX3" fmla="*/ 1617392 w 1851642"/>
                  <a:gd name="connsiteY3" fmla="*/ 1713643 h 1753762"/>
                  <a:gd name="connsiteX4" fmla="*/ 429046 w 1851642"/>
                  <a:gd name="connsiteY4" fmla="*/ 1753762 h 1753762"/>
                  <a:gd name="connsiteX5" fmla="*/ 0 w 1851642"/>
                  <a:gd name="connsiteY5" fmla="*/ 679383 h 175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642" h="1753762">
                    <a:moveTo>
                      <a:pt x="0" y="679383"/>
                    </a:moveTo>
                    <a:lnTo>
                      <a:pt x="828490" y="0"/>
                    </a:lnTo>
                    <a:cubicBezTo>
                      <a:pt x="1113650" y="206059"/>
                      <a:pt x="1651826" y="475842"/>
                      <a:pt x="1851642" y="620941"/>
                    </a:cubicBezTo>
                    <a:lnTo>
                      <a:pt x="1617392" y="1713643"/>
                    </a:lnTo>
                    <a:lnTo>
                      <a:pt x="429046" y="1753762"/>
                    </a:lnTo>
                    <a:lnTo>
                      <a:pt x="0" y="679383"/>
                    </a:lnTo>
                    <a:close/>
                  </a:path>
                </a:pathLst>
              </a:custGeom>
              <a:no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509" name="Immagine 50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5716" y="2389390"/>
              <a:ext cx="1553959" cy="560841"/>
            </a:xfrm>
            <a:prstGeom prst="rect">
              <a:avLst/>
            </a:prstGeom>
          </p:spPr>
        </p:pic>
      </p:grpSp>
      <p:grpSp>
        <p:nvGrpSpPr>
          <p:cNvPr id="1028" name="Gruppo 1027"/>
          <p:cNvGrpSpPr/>
          <p:nvPr/>
        </p:nvGrpSpPr>
        <p:grpSpPr>
          <a:xfrm>
            <a:off x="341886" y="846535"/>
            <a:ext cx="2291922" cy="2236388"/>
            <a:chOff x="341886" y="560774"/>
            <a:chExt cx="2359390" cy="2469464"/>
          </a:xfrm>
        </p:grpSpPr>
        <p:grpSp>
          <p:nvGrpSpPr>
            <p:cNvPr id="32" name="Gruppo 31"/>
            <p:cNvGrpSpPr/>
            <p:nvPr/>
          </p:nvGrpSpPr>
          <p:grpSpPr>
            <a:xfrm>
              <a:off x="341886" y="560774"/>
              <a:ext cx="2359390" cy="2441969"/>
              <a:chOff x="5856861" y="3189676"/>
              <a:chExt cx="2359390" cy="2441969"/>
            </a:xfrm>
          </p:grpSpPr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56861" y="3189676"/>
                <a:ext cx="2359390" cy="2441969"/>
              </a:xfrm>
              <a:prstGeom prst="rect">
                <a:avLst/>
              </a:prstGeom>
            </p:spPr>
          </p:pic>
          <p:sp>
            <p:nvSpPr>
              <p:cNvPr id="12" name="Figura a mano libera 11"/>
              <p:cNvSpPr/>
              <p:nvPr/>
            </p:nvSpPr>
            <p:spPr>
              <a:xfrm>
                <a:off x="6029581" y="3640440"/>
                <a:ext cx="2008479" cy="1881233"/>
              </a:xfrm>
              <a:custGeom>
                <a:avLst/>
                <a:gdLst>
                  <a:gd name="connsiteX0" fmla="*/ 243840 w 1962912"/>
                  <a:gd name="connsiteY0" fmla="*/ 0 h 1743456"/>
                  <a:gd name="connsiteX1" fmla="*/ 1450848 w 1962912"/>
                  <a:gd name="connsiteY1" fmla="*/ 12192 h 1743456"/>
                  <a:gd name="connsiteX2" fmla="*/ 1962912 w 1962912"/>
                  <a:gd name="connsiteY2" fmla="*/ 1158240 h 1743456"/>
                  <a:gd name="connsiteX3" fmla="*/ 816864 w 1962912"/>
                  <a:gd name="connsiteY3" fmla="*/ 1743456 h 1743456"/>
                  <a:gd name="connsiteX4" fmla="*/ 0 w 1962912"/>
                  <a:gd name="connsiteY4" fmla="*/ 1170432 h 1743456"/>
                  <a:gd name="connsiteX5" fmla="*/ 243840 w 1962912"/>
                  <a:gd name="connsiteY5" fmla="*/ 0 h 1743456"/>
                  <a:gd name="connsiteX0" fmla="*/ 243840 w 2017593"/>
                  <a:gd name="connsiteY0" fmla="*/ 0 h 1743456"/>
                  <a:gd name="connsiteX1" fmla="*/ 1450848 w 2017593"/>
                  <a:gd name="connsiteY1" fmla="*/ 12192 h 1743456"/>
                  <a:gd name="connsiteX2" fmla="*/ 2017593 w 2017593"/>
                  <a:gd name="connsiteY2" fmla="*/ 1133937 h 1743456"/>
                  <a:gd name="connsiteX3" fmla="*/ 816864 w 2017593"/>
                  <a:gd name="connsiteY3" fmla="*/ 1743456 h 1743456"/>
                  <a:gd name="connsiteX4" fmla="*/ 0 w 2017593"/>
                  <a:gd name="connsiteY4" fmla="*/ 1170432 h 1743456"/>
                  <a:gd name="connsiteX5" fmla="*/ 243840 w 2017593"/>
                  <a:gd name="connsiteY5" fmla="*/ 0 h 1743456"/>
                  <a:gd name="connsiteX0" fmla="*/ 243840 w 2008479"/>
                  <a:gd name="connsiteY0" fmla="*/ 0 h 1743456"/>
                  <a:gd name="connsiteX1" fmla="*/ 1450848 w 2008479"/>
                  <a:gd name="connsiteY1" fmla="*/ 12192 h 1743456"/>
                  <a:gd name="connsiteX2" fmla="*/ 2008479 w 2008479"/>
                  <a:gd name="connsiteY2" fmla="*/ 1136975 h 1743456"/>
                  <a:gd name="connsiteX3" fmla="*/ 816864 w 2008479"/>
                  <a:gd name="connsiteY3" fmla="*/ 1743456 h 1743456"/>
                  <a:gd name="connsiteX4" fmla="*/ 0 w 2008479"/>
                  <a:gd name="connsiteY4" fmla="*/ 1170432 h 1743456"/>
                  <a:gd name="connsiteX5" fmla="*/ 243840 w 2008479"/>
                  <a:gd name="connsiteY5" fmla="*/ 0 h 1743456"/>
                  <a:gd name="connsiteX0" fmla="*/ 243840 w 2008479"/>
                  <a:gd name="connsiteY0" fmla="*/ 0 h 1743456"/>
                  <a:gd name="connsiteX1" fmla="*/ 1450848 w 2008479"/>
                  <a:gd name="connsiteY1" fmla="*/ 12192 h 1743456"/>
                  <a:gd name="connsiteX2" fmla="*/ 2008479 w 2008479"/>
                  <a:gd name="connsiteY2" fmla="*/ 1136975 h 1743456"/>
                  <a:gd name="connsiteX3" fmla="*/ 816864 w 2008479"/>
                  <a:gd name="connsiteY3" fmla="*/ 1743456 h 1743456"/>
                  <a:gd name="connsiteX4" fmla="*/ 0 w 2008479"/>
                  <a:gd name="connsiteY4" fmla="*/ 1170432 h 1743456"/>
                  <a:gd name="connsiteX5" fmla="*/ 243840 w 2008479"/>
                  <a:gd name="connsiteY5" fmla="*/ 0 h 1743456"/>
                  <a:gd name="connsiteX0" fmla="*/ 216499 w 2008479"/>
                  <a:gd name="connsiteY0" fmla="*/ 24262 h 1731264"/>
                  <a:gd name="connsiteX1" fmla="*/ 1450848 w 2008479"/>
                  <a:gd name="connsiteY1" fmla="*/ 0 h 1731264"/>
                  <a:gd name="connsiteX2" fmla="*/ 2008479 w 2008479"/>
                  <a:gd name="connsiteY2" fmla="*/ 1124783 h 1731264"/>
                  <a:gd name="connsiteX3" fmla="*/ 816864 w 2008479"/>
                  <a:gd name="connsiteY3" fmla="*/ 1731264 h 1731264"/>
                  <a:gd name="connsiteX4" fmla="*/ 0 w 2008479"/>
                  <a:gd name="connsiteY4" fmla="*/ 1158240 h 1731264"/>
                  <a:gd name="connsiteX5" fmla="*/ 216499 w 2008479"/>
                  <a:gd name="connsiteY5" fmla="*/ 24262 h 1731264"/>
                  <a:gd name="connsiteX0" fmla="*/ 234727 w 2008479"/>
                  <a:gd name="connsiteY0" fmla="*/ 27300 h 1731264"/>
                  <a:gd name="connsiteX1" fmla="*/ 1450848 w 2008479"/>
                  <a:gd name="connsiteY1" fmla="*/ 0 h 1731264"/>
                  <a:gd name="connsiteX2" fmla="*/ 2008479 w 2008479"/>
                  <a:gd name="connsiteY2" fmla="*/ 1124783 h 1731264"/>
                  <a:gd name="connsiteX3" fmla="*/ 816864 w 2008479"/>
                  <a:gd name="connsiteY3" fmla="*/ 1731264 h 1731264"/>
                  <a:gd name="connsiteX4" fmla="*/ 0 w 2008479"/>
                  <a:gd name="connsiteY4" fmla="*/ 1158240 h 1731264"/>
                  <a:gd name="connsiteX5" fmla="*/ 234727 w 2008479"/>
                  <a:gd name="connsiteY5" fmla="*/ 27300 h 1731264"/>
                  <a:gd name="connsiteX0" fmla="*/ 234727 w 2008479"/>
                  <a:gd name="connsiteY0" fmla="*/ 27300 h 1716075"/>
                  <a:gd name="connsiteX1" fmla="*/ 1450848 w 2008479"/>
                  <a:gd name="connsiteY1" fmla="*/ 0 h 1716075"/>
                  <a:gd name="connsiteX2" fmla="*/ 2008479 w 2008479"/>
                  <a:gd name="connsiteY2" fmla="*/ 1124783 h 1716075"/>
                  <a:gd name="connsiteX3" fmla="*/ 859394 w 2008479"/>
                  <a:gd name="connsiteY3" fmla="*/ 1716075 h 1716075"/>
                  <a:gd name="connsiteX4" fmla="*/ 0 w 2008479"/>
                  <a:gd name="connsiteY4" fmla="*/ 1158240 h 1716075"/>
                  <a:gd name="connsiteX5" fmla="*/ 234727 w 2008479"/>
                  <a:gd name="connsiteY5" fmla="*/ 27300 h 1716075"/>
                  <a:gd name="connsiteX0" fmla="*/ 234727 w 2008479"/>
                  <a:gd name="connsiteY0" fmla="*/ 27300 h 1734929"/>
                  <a:gd name="connsiteX1" fmla="*/ 1450848 w 2008479"/>
                  <a:gd name="connsiteY1" fmla="*/ 0 h 1734929"/>
                  <a:gd name="connsiteX2" fmla="*/ 2008479 w 2008479"/>
                  <a:gd name="connsiteY2" fmla="*/ 1124783 h 1734929"/>
                  <a:gd name="connsiteX3" fmla="*/ 868821 w 2008479"/>
                  <a:gd name="connsiteY3" fmla="*/ 1734929 h 1734929"/>
                  <a:gd name="connsiteX4" fmla="*/ 0 w 2008479"/>
                  <a:gd name="connsiteY4" fmla="*/ 1158240 h 1734929"/>
                  <a:gd name="connsiteX5" fmla="*/ 234727 w 2008479"/>
                  <a:gd name="connsiteY5" fmla="*/ 27300 h 1734929"/>
                  <a:gd name="connsiteX0" fmla="*/ 234727 w 2008479"/>
                  <a:gd name="connsiteY0" fmla="*/ 27300 h 1734929"/>
                  <a:gd name="connsiteX1" fmla="*/ 1497982 w 2008479"/>
                  <a:gd name="connsiteY1" fmla="*/ 0 h 1734929"/>
                  <a:gd name="connsiteX2" fmla="*/ 2008479 w 2008479"/>
                  <a:gd name="connsiteY2" fmla="*/ 1124783 h 1734929"/>
                  <a:gd name="connsiteX3" fmla="*/ 868821 w 2008479"/>
                  <a:gd name="connsiteY3" fmla="*/ 1734929 h 1734929"/>
                  <a:gd name="connsiteX4" fmla="*/ 0 w 2008479"/>
                  <a:gd name="connsiteY4" fmla="*/ 1158240 h 1734929"/>
                  <a:gd name="connsiteX5" fmla="*/ 234727 w 2008479"/>
                  <a:gd name="connsiteY5" fmla="*/ 27300 h 1734929"/>
                  <a:gd name="connsiteX0" fmla="*/ 234727 w 2008479"/>
                  <a:gd name="connsiteY0" fmla="*/ 27300 h 1734929"/>
                  <a:gd name="connsiteX1" fmla="*/ 1497982 w 2008479"/>
                  <a:gd name="connsiteY1" fmla="*/ 0 h 1734929"/>
                  <a:gd name="connsiteX2" fmla="*/ 2008479 w 2008479"/>
                  <a:gd name="connsiteY2" fmla="*/ 1143637 h 1734929"/>
                  <a:gd name="connsiteX3" fmla="*/ 868821 w 2008479"/>
                  <a:gd name="connsiteY3" fmla="*/ 1734929 h 1734929"/>
                  <a:gd name="connsiteX4" fmla="*/ 0 w 2008479"/>
                  <a:gd name="connsiteY4" fmla="*/ 1158240 h 1734929"/>
                  <a:gd name="connsiteX5" fmla="*/ 234727 w 2008479"/>
                  <a:gd name="connsiteY5" fmla="*/ 27300 h 1734929"/>
                  <a:gd name="connsiteX0" fmla="*/ 234727 w 2008479"/>
                  <a:gd name="connsiteY0" fmla="*/ 39492 h 1747121"/>
                  <a:gd name="connsiteX1" fmla="*/ 1485790 w 2008479"/>
                  <a:gd name="connsiteY1" fmla="*/ 0 h 1747121"/>
                  <a:gd name="connsiteX2" fmla="*/ 2008479 w 2008479"/>
                  <a:gd name="connsiteY2" fmla="*/ 1155829 h 1747121"/>
                  <a:gd name="connsiteX3" fmla="*/ 868821 w 2008479"/>
                  <a:gd name="connsiteY3" fmla="*/ 1747121 h 1747121"/>
                  <a:gd name="connsiteX4" fmla="*/ 0 w 2008479"/>
                  <a:gd name="connsiteY4" fmla="*/ 1170432 h 1747121"/>
                  <a:gd name="connsiteX5" fmla="*/ 234727 w 2008479"/>
                  <a:gd name="connsiteY5" fmla="*/ 39492 h 1747121"/>
                  <a:gd name="connsiteX0" fmla="*/ 234727 w 2008479"/>
                  <a:gd name="connsiteY0" fmla="*/ 39492 h 1881233"/>
                  <a:gd name="connsiteX1" fmla="*/ 1485790 w 2008479"/>
                  <a:gd name="connsiteY1" fmla="*/ 0 h 1881233"/>
                  <a:gd name="connsiteX2" fmla="*/ 2008479 w 2008479"/>
                  <a:gd name="connsiteY2" fmla="*/ 1155829 h 1881233"/>
                  <a:gd name="connsiteX3" fmla="*/ 1100469 w 2008479"/>
                  <a:gd name="connsiteY3" fmla="*/ 1881233 h 1881233"/>
                  <a:gd name="connsiteX4" fmla="*/ 0 w 2008479"/>
                  <a:gd name="connsiteY4" fmla="*/ 1170432 h 1881233"/>
                  <a:gd name="connsiteX5" fmla="*/ 234727 w 2008479"/>
                  <a:gd name="connsiteY5" fmla="*/ 39492 h 188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479" h="1881233">
                    <a:moveTo>
                      <a:pt x="234727" y="39492"/>
                    </a:moveTo>
                    <a:lnTo>
                      <a:pt x="1485790" y="0"/>
                    </a:lnTo>
                    <a:lnTo>
                      <a:pt x="2008479" y="1155829"/>
                    </a:lnTo>
                    <a:lnTo>
                      <a:pt x="1100469" y="1881233"/>
                    </a:lnTo>
                    <a:lnTo>
                      <a:pt x="0" y="1170432"/>
                    </a:lnTo>
                    <a:lnTo>
                      <a:pt x="234727" y="39492"/>
                    </a:lnTo>
                    <a:close/>
                  </a:path>
                </a:pathLst>
              </a:custGeom>
              <a:no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510" name="Immagine 50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16800" y="2469397"/>
              <a:ext cx="1553959" cy="560841"/>
            </a:xfrm>
            <a:prstGeom prst="rect">
              <a:avLst/>
            </a:prstGeom>
          </p:spPr>
        </p:pic>
      </p:grpSp>
      <p:cxnSp>
        <p:nvCxnSpPr>
          <p:cNvPr id="511" name="Connettore 1 510"/>
          <p:cNvCxnSpPr/>
          <p:nvPr/>
        </p:nvCxnSpPr>
        <p:spPr>
          <a:xfrm flipV="1">
            <a:off x="4929108" y="3528793"/>
            <a:ext cx="7117941" cy="16135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5" name="CasellaDiTesto 514"/>
          <p:cNvSpPr txBox="1"/>
          <p:nvPr/>
        </p:nvSpPr>
        <p:spPr>
          <a:xfrm>
            <a:off x="8273277" y="5925445"/>
            <a:ext cx="375761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ctr" fontAlgn="base"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it-IT" dirty="0"/>
              <a:t>Protone nello </a:t>
            </a:r>
            <a:r>
              <a:rPr lang="it-IT" dirty="0" smtClean="0"/>
              <a:t>Spazio-Tempo</a:t>
            </a:r>
          </a:p>
          <a:p>
            <a:r>
              <a:rPr lang="it-IT" dirty="0">
                <a:solidFill>
                  <a:schemeClr val="tx1"/>
                </a:solidFill>
              </a:rPr>
              <a:t>Forze non </a:t>
            </a:r>
            <a:r>
              <a:rPr lang="it-IT" dirty="0" smtClean="0">
                <a:solidFill>
                  <a:schemeClr val="tx1"/>
                </a:solidFill>
              </a:rPr>
              <a:t>mostrate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18" name="Rettangolo 517"/>
          <p:cNvSpPr/>
          <p:nvPr/>
        </p:nvSpPr>
        <p:spPr>
          <a:xfrm>
            <a:off x="9501485" y="174710"/>
            <a:ext cx="1350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err="1" smtClean="0">
                <a:solidFill>
                  <a:srgbClr val="222222"/>
                </a:solidFill>
              </a:rPr>
              <a:t>Icoesaedro</a:t>
            </a:r>
            <a:endParaRPr lang="it-IT" sz="2000" b="1" dirty="0" smtClean="0">
              <a:solidFill>
                <a:srgbClr val="222222"/>
              </a:solidFill>
            </a:endParaRPr>
          </a:p>
          <a:p>
            <a:pPr algn="ctr" fontAlgn="base"/>
            <a:r>
              <a:rPr lang="it-IT" sz="2000" b="1" smtClean="0">
                <a:solidFill>
                  <a:srgbClr val="222222"/>
                </a:solidFill>
              </a:rPr>
              <a:t>3 </a:t>
            </a:r>
            <a:r>
              <a:rPr lang="it-IT" sz="2000" b="1" dirty="0" err="1" smtClean="0">
                <a:solidFill>
                  <a:srgbClr val="222222"/>
                </a:solidFill>
              </a:rPr>
              <a:t>Tetredri</a:t>
            </a:r>
            <a:endParaRPr lang="it-IT" sz="2000" b="1" dirty="0">
              <a:solidFill>
                <a:srgbClr val="222222"/>
              </a:solidFill>
            </a:endParaRPr>
          </a:p>
        </p:txBody>
      </p:sp>
      <p:pic>
        <p:nvPicPr>
          <p:cNvPr id="1031" name="Immagine 10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90" y="840622"/>
            <a:ext cx="1894903" cy="1823844"/>
          </a:xfrm>
          <a:prstGeom prst="rect">
            <a:avLst/>
          </a:prstGeom>
        </p:spPr>
      </p:pic>
      <p:sp>
        <p:nvSpPr>
          <p:cNvPr id="522" name="Rettangolo 521"/>
          <p:cNvSpPr/>
          <p:nvPr/>
        </p:nvSpPr>
        <p:spPr>
          <a:xfrm>
            <a:off x="8473004" y="2813731"/>
            <a:ext cx="33581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FF0000"/>
                </a:solidFill>
              </a:rPr>
              <a:t>Elettrone-Positrone</a:t>
            </a:r>
            <a:endParaRPr lang="it-IT" sz="2000" b="1" i="0" dirty="0" smtClean="0">
              <a:solidFill>
                <a:srgbClr val="FF0000"/>
              </a:solidFill>
              <a:effectLst/>
            </a:endParaRPr>
          </a:p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Dipende da chi lo ha generato</a:t>
            </a:r>
            <a:endParaRPr lang="it-IT" sz="2000" b="1" i="0" dirty="0">
              <a:solidFill>
                <a:srgbClr val="222222"/>
              </a:solidFill>
              <a:effectLst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6469784" y="4098705"/>
            <a:ext cx="460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up</a:t>
            </a:r>
            <a:endParaRPr lang="it-IT" sz="2000" b="1" dirty="0">
              <a:solidFill>
                <a:srgbClr val="222222"/>
              </a:solidFill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5673154" y="4098705"/>
            <a:ext cx="460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up</a:t>
            </a:r>
            <a:endParaRPr lang="it-IT" sz="2000" b="1" dirty="0">
              <a:solidFill>
                <a:srgbClr val="222222"/>
              </a:solidFill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7762241" y="4098705"/>
            <a:ext cx="460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up</a:t>
            </a:r>
            <a:endParaRPr lang="it-IT" sz="2000" b="1" dirty="0">
              <a:solidFill>
                <a:srgbClr val="222222"/>
              </a:solidFill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7598189" y="4600997"/>
            <a:ext cx="788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down</a:t>
            </a:r>
            <a:endParaRPr lang="it-IT" sz="2000" b="1" dirty="0">
              <a:solidFill>
                <a:srgbClr val="222222"/>
              </a:solidFill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4347083" y="4600997"/>
            <a:ext cx="788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down</a:t>
            </a:r>
            <a:endParaRPr lang="it-IT" sz="2000" b="1" dirty="0">
              <a:solidFill>
                <a:srgbClr val="222222"/>
              </a:solidFill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5839032" y="4600997"/>
            <a:ext cx="788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it-IT" sz="2000" b="1" dirty="0" smtClean="0">
                <a:solidFill>
                  <a:srgbClr val="222222"/>
                </a:solidFill>
              </a:rPr>
              <a:t>down</a:t>
            </a:r>
            <a:endParaRPr lang="it-IT" sz="2000" b="1" dirty="0">
              <a:solidFill>
                <a:srgbClr val="222222"/>
              </a:solidFill>
            </a:endParaRPr>
          </a:p>
        </p:txBody>
      </p:sp>
      <p:cxnSp>
        <p:nvCxnSpPr>
          <p:cNvPr id="42" name="Connettore 1 41"/>
          <p:cNvCxnSpPr/>
          <p:nvPr/>
        </p:nvCxnSpPr>
        <p:spPr>
          <a:xfrm flipH="1">
            <a:off x="3558419" y="3584038"/>
            <a:ext cx="397460" cy="500119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/>
          <p:cNvCxnSpPr/>
          <p:nvPr/>
        </p:nvCxnSpPr>
        <p:spPr>
          <a:xfrm>
            <a:off x="1630638" y="3584038"/>
            <a:ext cx="655362" cy="545059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 flipV="1">
            <a:off x="3823699" y="4416623"/>
            <a:ext cx="875332" cy="18374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sellaDiTesto 60"/>
          <p:cNvSpPr txBox="1"/>
          <p:nvPr/>
        </p:nvSpPr>
        <p:spPr>
          <a:xfrm>
            <a:off x="80085" y="-24671"/>
            <a:ext cx="1985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188075" algn="l"/>
              </a:tabLst>
            </a:pPr>
            <a:r>
              <a:rPr lang="it-IT" sz="3200" b="1" dirty="0" smtClean="0">
                <a:solidFill>
                  <a:srgbClr val="0070C0"/>
                </a:solidFill>
              </a:rPr>
              <a:t>Gli </a:t>
            </a:r>
            <a:r>
              <a:rPr lang="it-IT" sz="3200" b="1" smtClean="0">
                <a:solidFill>
                  <a:srgbClr val="0070C0"/>
                </a:solidFill>
              </a:rPr>
              <a:t>attori 2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82231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458" y="208328"/>
            <a:ext cx="3686942" cy="629044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15867" y="-30959"/>
            <a:ext cx="3511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188075" algn="l"/>
              </a:tabLst>
            </a:pPr>
            <a:r>
              <a:rPr lang="it-IT" sz="3200" b="1" dirty="0" smtClean="0">
                <a:solidFill>
                  <a:srgbClr val="0070C0"/>
                </a:solidFill>
              </a:rPr>
              <a:t>Forme geometriche</a:t>
            </a:r>
            <a:endParaRPr lang="it-IT" sz="3200" b="1" dirty="0">
              <a:solidFill>
                <a:srgbClr val="0070C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67" y="615372"/>
            <a:ext cx="1370839" cy="255237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596" y="615372"/>
            <a:ext cx="1515470" cy="255237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91009" y="3167743"/>
            <a:ext cx="222340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/>
              <a:t>Tutti e 4 hanno Baricentro </a:t>
            </a:r>
            <a:r>
              <a:rPr lang="it-IT" sz="1100" b="1"/>
              <a:t>ad </a:t>
            </a:r>
            <a:r>
              <a:rPr lang="it-IT" sz="1100" b="1" smtClean="0"/>
              <a:t>1/2h</a:t>
            </a:r>
            <a:endParaRPr lang="it-IT" sz="1100" b="1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87" y="3480712"/>
            <a:ext cx="2141438" cy="19577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5168" y="208327"/>
            <a:ext cx="4122549" cy="629044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078" y="5589001"/>
            <a:ext cx="3055922" cy="91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485" y="797512"/>
            <a:ext cx="9632515" cy="203624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6949" y="2862267"/>
            <a:ext cx="12192000" cy="2394303"/>
          </a:xfrm>
        </p:spPr>
        <p:txBody>
          <a:bodyPr>
            <a:noAutofit/>
          </a:bodyPr>
          <a:lstStyle/>
          <a:p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1 Logica: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parte da 2 e cresce all’infinito</a:t>
            </a:r>
          </a:p>
          <a:p>
            <a:pPr lvl="1"/>
            <a:r>
              <a:rPr lang="it-IT" sz="2000" dirty="0">
                <a:solidFill>
                  <a:schemeClr val="accent5">
                    <a:lumMod val="75000"/>
                  </a:schemeClr>
                </a:solidFill>
              </a:rPr>
              <a:t>Ogni </a:t>
            </a: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Step: Raddoppia 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</a:rPr>
              <a:t>+1 e Dividi se possibile. Significato fisico:</a:t>
            </a:r>
          </a:p>
          <a:p>
            <a:pPr lvl="2"/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Lo step è il clock (del tempo) con cui arrivano i componenti (Momenti e 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Punti *). Dimensione 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Zero</a:t>
            </a:r>
          </a:p>
          <a:p>
            <a:pPr lvl="2"/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Il Raddoppia + 1 è figlio dell’effetto specchio 90° sul baricentro 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Stringhe).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</a:rPr>
              <a:t>Dim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. uno 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e 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due.</a:t>
            </a:r>
            <a:endParaRPr lang="it-IT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Il Dividi se possibile segue la logica dei numeri primi (Organizzazione stringhe). 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Realizza le tre Dimensioni 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contenente Energia, Massa e 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Forze</a:t>
            </a:r>
            <a:endParaRPr lang="it-IT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2 Unisci: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gli step 1-5 operano unendo le stringhe creando 5 numeri primi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64459" y="189000"/>
            <a:ext cx="3725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188075" algn="l"/>
              </a:tabLst>
            </a:pPr>
            <a:r>
              <a:rPr lang="it-IT" sz="3200" b="1" dirty="0">
                <a:solidFill>
                  <a:srgbClr val="0070C0"/>
                </a:solidFill>
              </a:rPr>
              <a:t>Magic Sequence </a:t>
            </a:r>
            <a:r>
              <a:rPr lang="it-IT" sz="3200" b="1" dirty="0" smtClean="0">
                <a:solidFill>
                  <a:srgbClr val="0070C0"/>
                </a:solidFill>
              </a:rPr>
              <a:t> (</a:t>
            </a:r>
            <a:r>
              <a:rPr lang="it-IT" sz="3200" b="1" dirty="0">
                <a:solidFill>
                  <a:srgbClr val="0070C0"/>
                </a:solidFill>
              </a:rPr>
              <a:t>1)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54" y="773775"/>
            <a:ext cx="982028" cy="36553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244" y="423607"/>
            <a:ext cx="949293" cy="35462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605" y="397728"/>
            <a:ext cx="1031129" cy="36007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541" y="54000"/>
            <a:ext cx="1298459" cy="37644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6000" y="379332"/>
            <a:ext cx="1063863" cy="370988"/>
          </a:xfrm>
          <a:prstGeom prst="rect">
            <a:avLst/>
          </a:prstGeom>
        </p:spPr>
      </p:pic>
      <p:cxnSp>
        <p:nvCxnSpPr>
          <p:cNvPr id="10" name="Connettore 1 9"/>
          <p:cNvCxnSpPr/>
          <p:nvPr/>
        </p:nvCxnSpPr>
        <p:spPr>
          <a:xfrm>
            <a:off x="6728885" y="469910"/>
            <a:ext cx="42115" cy="241953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310323" y="481387"/>
            <a:ext cx="5127" cy="24446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contenuto 2"/>
          <p:cNvSpPr txBox="1">
            <a:spLocks/>
          </p:cNvSpPr>
          <p:nvPr/>
        </p:nvSpPr>
        <p:spPr>
          <a:xfrm>
            <a:off x="193286" y="5313600"/>
            <a:ext cx="11586491" cy="1368062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* I momenti nello Spazio-Tempo sono 6: uno per ogni verso nelle tre Direzioni. Raddoppiano ad ogni step e si accumulano. Ogni punto ha uno o più momenti, quello composto da 6 momenti tutti contrapposti, è un </a:t>
            </a:r>
            <a:r>
              <a:rPr lang="it-IT" sz="2000" dirty="0" err="1" smtClean="0">
                <a:solidFill>
                  <a:schemeClr val="accent5">
                    <a:lumMod val="75000"/>
                  </a:schemeClr>
                </a:solidFill>
              </a:rPr>
              <a:t>un</a:t>
            </a: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 piccolo buco bianco (baricentro) attorno a cui i momenti in arrivo si dispongono sui tre assi creando nuovi punti a somma momenti diversa da zero. La somma vettoriale di tutti i momenti generati è zero.</a:t>
            </a:r>
            <a:endParaRPr lang="it-IT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459" y="3663211"/>
            <a:ext cx="744644" cy="6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85" y="797512"/>
            <a:ext cx="9632515" cy="203624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125" y="2900924"/>
            <a:ext cx="12192000" cy="4149000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chemeClr val="accent5">
                    <a:lumMod val="75000"/>
                  </a:schemeClr>
                </a:solidFill>
              </a:rPr>
              <a:t>3 Separa: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6-10 </a:t>
            </a:r>
            <a:endParaRPr lang="it-IT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operano 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</a:rPr>
              <a:t>dividendo le stringhe generate dal raddoppio creando altri 4 numeri primi ed il 9 (l’unica stringa che non raddoppia in quanto già divisibile ancora per 3 - step 8)</a:t>
            </a:r>
          </a:p>
          <a:p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4 Organizza: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fine step 10</a:t>
            </a: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 -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una stampante 3D dotata di motore e accumulatore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it-IT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Ogni 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</a:rPr>
              <a:t>punto ha uno o più </a:t>
            </a: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momenti, accumulandoli crea il baricentro (micro buco nero)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Accumulo=Condensatore</a:t>
            </a:r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Facendo ruotare i punti crea le stringhe e le 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</a:rPr>
              <a:t>forme dei 5 Solidi Platonici e della Piramide a base </a:t>
            </a: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quadra (ne 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</a:rPr>
              <a:t>usa la loro </a:t>
            </a: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matematica)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Rotazione=Bobina</a:t>
            </a:r>
            <a:endParaRPr lang="it-IT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5  Diffondi: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prosegue all’infinito generando punti e momenti usati da Organizza</a:t>
            </a:r>
            <a:endParaRPr lang="it-IT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</a:rPr>
              <a:t>Al 11° step crea Punti e Momenti in coppie di dimensioni maggiori che vengono usati per alimentare la Magic Sequence successiva. Questo concatenamento prosegue  fino a raggiungere le dimensioni dell’esistenza.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64459" y="189000"/>
            <a:ext cx="4879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188075" algn="l"/>
              </a:tabLst>
            </a:pPr>
            <a:r>
              <a:rPr lang="it-IT" sz="3200" b="1" dirty="0">
                <a:solidFill>
                  <a:srgbClr val="0070C0"/>
                </a:solidFill>
              </a:rPr>
              <a:t>Magic Sequence - Logica </a:t>
            </a:r>
            <a:r>
              <a:rPr lang="it-IT" sz="3200" b="1" dirty="0" smtClean="0">
                <a:solidFill>
                  <a:srgbClr val="0070C0"/>
                </a:solidFill>
              </a:rPr>
              <a:t>(2)</a:t>
            </a:r>
            <a:endParaRPr lang="it-IT" sz="3200" b="1" dirty="0">
              <a:solidFill>
                <a:srgbClr val="0070C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54" y="773775"/>
            <a:ext cx="982028" cy="36553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244" y="423607"/>
            <a:ext cx="949293" cy="35462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605" y="397728"/>
            <a:ext cx="1031129" cy="36007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541" y="54000"/>
            <a:ext cx="1298459" cy="37644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6000" y="379332"/>
            <a:ext cx="1063863" cy="370988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>
            <a:off x="6728885" y="469910"/>
            <a:ext cx="42115" cy="241953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9310323" y="481387"/>
            <a:ext cx="21246" cy="237904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60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21142</TotalTime>
  <Words>5845</Words>
  <Application>Microsoft Office PowerPoint</Application>
  <PresentationFormat>Widescreen</PresentationFormat>
  <Paragraphs>2201</Paragraphs>
  <Slides>55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Wingdings</vt:lpstr>
      <vt:lpstr>Tema di Office</vt:lpstr>
      <vt:lpstr>Magic Universe  Teoria del Tutto  Giuseppe Catania - mentore Roberto Battiston</vt:lpstr>
      <vt:lpstr>Magic Universe – Teoria del Tutto per Universo Intelligente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Magic Universe – Le dimensioni nascoste e oltre … per chi ci crede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Momento: il mattone del Tempo-Spazio-Energia-Massa (1)</vt:lpstr>
      <vt:lpstr>Momento: il mattone del Tempo-Spazio-Energia-Massa (2)</vt:lpstr>
      <vt:lpstr>Presentazione standard di PowerPoint</vt:lpstr>
      <vt:lpstr>Gravitone per la creazione del Tempo-Spazio (Energia negativa)</vt:lpstr>
      <vt:lpstr>Gluone per la creazione dell’Energia-Massa (Energia Positiva)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Magic Universe – Dedicato a tutti coloro che hanno contribuito</vt:lpstr>
      <vt:lpstr>La storia di i-DEA (ii+) alias Universo Intelligente</vt:lpstr>
      <vt:lpstr>i-DEA Warning: avvertenze per la mente</vt:lpstr>
      <vt:lpstr>Appunti per parti da completare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tina</dc:creator>
  <cp:lastModifiedBy>Account Microsoft</cp:lastModifiedBy>
  <cp:revision>628</cp:revision>
  <cp:lastPrinted>2020-06-15T14:29:00Z</cp:lastPrinted>
  <dcterms:created xsi:type="dcterms:W3CDTF">2019-05-08T09:23:20Z</dcterms:created>
  <dcterms:modified xsi:type="dcterms:W3CDTF">2020-11-25T16:19:29Z</dcterms:modified>
</cp:coreProperties>
</file>